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65" r:id="rId5"/>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605" autoAdjust="0"/>
    <p:restoredTop sz="94660"/>
  </p:normalViewPr>
  <p:slideViewPr>
    <p:cSldViewPr>
      <p:cViewPr varScale="1">
        <p:scale>
          <a:sx n="87" d="100"/>
          <a:sy n="87" d="100"/>
        </p:scale>
        <p:origin x="3618" y="9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2022/4/25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2022/4/25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2022/4/25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2022/4/25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2022/4/25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2022/4/25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2022/4/25</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492407" y="611560"/>
            <a:ext cx="5248961" cy="8468402"/>
          </a:xfrm>
          <a:prstGeom prst="rect">
            <a:avLst/>
          </a:prstGeom>
        </p:spPr>
      </p:pic>
      <p:sp>
        <p:nvSpPr>
          <p:cNvPr id="6" name="正方形/長方形 5"/>
          <p:cNvSpPr/>
          <p:nvPr/>
        </p:nvSpPr>
        <p:spPr>
          <a:xfrm>
            <a:off x="5636219" y="35496"/>
            <a:ext cx="115212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記載例</a:t>
            </a:r>
            <a:endParaRPr kumimoji="1" lang="ja-JP" altLang="en-US" dirty="0">
              <a:solidFill>
                <a:sysClr val="windowText" lastClr="000000"/>
              </a:solidFill>
            </a:endParaRPr>
          </a:p>
        </p:txBody>
      </p:sp>
      <p:sp>
        <p:nvSpPr>
          <p:cNvPr id="7" name="テキスト ボックス 6"/>
          <p:cNvSpPr txBox="1"/>
          <p:nvPr/>
        </p:nvSpPr>
        <p:spPr>
          <a:xfrm>
            <a:off x="0" y="0"/>
            <a:ext cx="5013176" cy="276999"/>
          </a:xfrm>
          <a:prstGeom prst="rect">
            <a:avLst/>
          </a:prstGeom>
          <a:noFill/>
        </p:spPr>
        <p:txBody>
          <a:bodyPr wrap="square" rtlCol="0">
            <a:spAutoFit/>
          </a:bodyPr>
          <a:lstStyle/>
          <a:p>
            <a:r>
              <a:rPr kumimoji="1" lang="en-US" altLang="ja-JP" sz="1200" dirty="0" smtClean="0">
                <a:latin typeface="+mj-ea"/>
                <a:ea typeface="+mj-ea"/>
              </a:rPr>
              <a:t>【</a:t>
            </a:r>
            <a:r>
              <a:rPr kumimoji="1" lang="ja-JP" altLang="en-US" sz="1200" dirty="0" smtClean="0">
                <a:latin typeface="+mj-ea"/>
                <a:ea typeface="+mj-ea"/>
              </a:rPr>
              <a:t>参考資料１</a:t>
            </a:r>
            <a:r>
              <a:rPr kumimoji="1" lang="en-US" altLang="ja-JP" sz="1200" dirty="0" smtClean="0">
                <a:latin typeface="+mj-ea"/>
                <a:ea typeface="+mj-ea"/>
              </a:rPr>
              <a:t>】</a:t>
            </a:r>
            <a:r>
              <a:rPr kumimoji="1" lang="ja-JP" altLang="en-US" sz="1200" dirty="0" smtClean="0">
                <a:latin typeface="+mj-ea"/>
                <a:ea typeface="+mj-ea"/>
              </a:rPr>
              <a:t>様式第３号（第７条関係）</a:t>
            </a:r>
            <a:endParaRPr kumimoji="1" lang="ja-JP" altLang="en-US" sz="1200" dirty="0">
              <a:latin typeface="+mj-ea"/>
              <a:ea typeface="+mj-ea"/>
            </a:endParaRPr>
          </a:p>
        </p:txBody>
      </p:sp>
      <p:sp>
        <p:nvSpPr>
          <p:cNvPr id="5" name="正方形/長方形 4"/>
          <p:cNvSpPr/>
          <p:nvPr/>
        </p:nvSpPr>
        <p:spPr>
          <a:xfrm>
            <a:off x="2348880" y="1786548"/>
            <a:ext cx="720080" cy="224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a:t>
            </a:r>
            <a:endParaRPr kumimoji="1" lang="ja-JP" altLang="en-US" sz="900" dirty="0">
              <a:solidFill>
                <a:srgbClr val="FF0000"/>
              </a:solidFill>
            </a:endParaRPr>
          </a:p>
        </p:txBody>
      </p:sp>
      <p:sp>
        <p:nvSpPr>
          <p:cNvPr id="9" name="正方形/長方形 8"/>
          <p:cNvSpPr/>
          <p:nvPr/>
        </p:nvSpPr>
        <p:spPr>
          <a:xfrm>
            <a:off x="5632770" y="2394344"/>
            <a:ext cx="17249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４</a:t>
            </a:r>
            <a:endParaRPr kumimoji="1" lang="ja-JP" altLang="en-US" sz="900" dirty="0">
              <a:solidFill>
                <a:srgbClr val="FF0000"/>
              </a:solidFill>
            </a:endParaRPr>
          </a:p>
        </p:txBody>
      </p:sp>
      <p:sp>
        <p:nvSpPr>
          <p:cNvPr id="10" name="正方形/長方形 9"/>
          <p:cNvSpPr/>
          <p:nvPr/>
        </p:nvSpPr>
        <p:spPr>
          <a:xfrm>
            <a:off x="5860906" y="2397456"/>
            <a:ext cx="17249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６</a:t>
            </a:r>
            <a:endParaRPr kumimoji="1" lang="ja-JP" altLang="en-US" sz="900" dirty="0">
              <a:solidFill>
                <a:srgbClr val="FF0000"/>
              </a:solidFill>
            </a:endParaRPr>
          </a:p>
        </p:txBody>
      </p:sp>
      <p:sp>
        <p:nvSpPr>
          <p:cNvPr id="11" name="正方形/長方形 10"/>
          <p:cNvSpPr/>
          <p:nvPr/>
        </p:nvSpPr>
        <p:spPr>
          <a:xfrm>
            <a:off x="6126036" y="2394344"/>
            <a:ext cx="17249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１</a:t>
            </a:r>
            <a:endParaRPr kumimoji="1" lang="ja-JP" altLang="en-US" sz="900" dirty="0">
              <a:solidFill>
                <a:srgbClr val="FF0000"/>
              </a:solidFill>
            </a:endParaRPr>
          </a:p>
        </p:txBody>
      </p:sp>
      <p:sp>
        <p:nvSpPr>
          <p:cNvPr id="12" name="正方形/長方形 11"/>
          <p:cNvSpPr/>
          <p:nvPr/>
        </p:nvSpPr>
        <p:spPr>
          <a:xfrm>
            <a:off x="2143692" y="2977301"/>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霞　太郎</a:t>
            </a:r>
            <a:endParaRPr kumimoji="1" lang="ja-JP" altLang="en-US" sz="900" dirty="0">
              <a:solidFill>
                <a:srgbClr val="FF0000"/>
              </a:solidFill>
            </a:endParaRPr>
          </a:p>
        </p:txBody>
      </p:sp>
      <p:sp>
        <p:nvSpPr>
          <p:cNvPr id="13" name="正方形/長方形 12"/>
          <p:cNvSpPr/>
          <p:nvPr/>
        </p:nvSpPr>
        <p:spPr>
          <a:xfrm>
            <a:off x="2132856" y="2895344"/>
            <a:ext cx="720080"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カスミ　タロウ</a:t>
            </a:r>
            <a:endParaRPr kumimoji="1" lang="ja-JP" altLang="en-US" sz="500" dirty="0">
              <a:solidFill>
                <a:srgbClr val="FF0000"/>
              </a:solidFill>
            </a:endParaRPr>
          </a:p>
        </p:txBody>
      </p:sp>
      <p:sp>
        <p:nvSpPr>
          <p:cNvPr id="14" name="正方形/長方形 13"/>
          <p:cNvSpPr/>
          <p:nvPr/>
        </p:nvSpPr>
        <p:spPr>
          <a:xfrm>
            <a:off x="3277702" y="2929831"/>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男</a:t>
            </a:r>
            <a:endParaRPr kumimoji="1" lang="ja-JP" altLang="en-US" sz="900" dirty="0">
              <a:solidFill>
                <a:srgbClr val="FF0000"/>
              </a:solidFill>
            </a:endParaRPr>
          </a:p>
        </p:txBody>
      </p:sp>
      <p:sp>
        <p:nvSpPr>
          <p:cNvPr id="15" name="正方形/長方形 14"/>
          <p:cNvSpPr/>
          <p:nvPr/>
        </p:nvSpPr>
        <p:spPr>
          <a:xfrm>
            <a:off x="3573016" y="2923197"/>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平成</a:t>
            </a:r>
            <a:endParaRPr kumimoji="1" lang="ja-JP" altLang="en-US" sz="600" dirty="0">
              <a:solidFill>
                <a:srgbClr val="FF0000"/>
              </a:solidFill>
            </a:endParaRPr>
          </a:p>
        </p:txBody>
      </p:sp>
      <p:sp>
        <p:nvSpPr>
          <p:cNvPr id="16" name="正方形/長方形 15"/>
          <p:cNvSpPr/>
          <p:nvPr/>
        </p:nvSpPr>
        <p:spPr>
          <a:xfrm>
            <a:off x="3622886" y="3061204"/>
            <a:ext cx="72008"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17" name="正方形/長方形 16"/>
          <p:cNvSpPr/>
          <p:nvPr/>
        </p:nvSpPr>
        <p:spPr>
          <a:xfrm>
            <a:off x="3914626" y="3061204"/>
            <a:ext cx="72008"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18" name="正方形/長方形 17"/>
          <p:cNvSpPr/>
          <p:nvPr/>
        </p:nvSpPr>
        <p:spPr>
          <a:xfrm>
            <a:off x="4206366" y="3061204"/>
            <a:ext cx="72008"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19" name="正方形/長方形 18"/>
          <p:cNvSpPr/>
          <p:nvPr/>
        </p:nvSpPr>
        <p:spPr>
          <a:xfrm>
            <a:off x="4414974" y="2933232"/>
            <a:ext cx="1552364"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kumimoji="1" lang="ja-JP" altLang="en-US" sz="900" dirty="0" smtClean="0">
                <a:solidFill>
                  <a:srgbClr val="FF0000"/>
                </a:solidFill>
              </a:rPr>
              <a:t>▲▲町</a:t>
            </a:r>
            <a:r>
              <a:rPr kumimoji="1" lang="en-US" altLang="ja-JP" sz="900" dirty="0" smtClean="0">
                <a:solidFill>
                  <a:srgbClr val="FF0000"/>
                </a:solidFill>
              </a:rPr>
              <a:t>××</a:t>
            </a:r>
            <a:r>
              <a:rPr kumimoji="1" lang="ja-JP" altLang="en-US" sz="900" dirty="0" smtClean="0">
                <a:solidFill>
                  <a:srgbClr val="FF0000"/>
                </a:solidFill>
              </a:rPr>
              <a:t>丁目△△番地</a:t>
            </a:r>
            <a:endParaRPr kumimoji="1" lang="ja-JP" altLang="en-US" sz="900" dirty="0">
              <a:solidFill>
                <a:srgbClr val="FF0000"/>
              </a:solidFill>
            </a:endParaRPr>
          </a:p>
        </p:txBody>
      </p:sp>
      <p:sp>
        <p:nvSpPr>
          <p:cNvPr id="20" name="正方形/長方形 19"/>
          <p:cNvSpPr/>
          <p:nvPr/>
        </p:nvSpPr>
        <p:spPr>
          <a:xfrm>
            <a:off x="5400619" y="3097252"/>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111</a:t>
            </a:r>
            <a:endParaRPr kumimoji="1" lang="ja-JP" altLang="en-US" sz="600" dirty="0">
              <a:solidFill>
                <a:srgbClr val="FF0000"/>
              </a:solidFill>
            </a:endParaRPr>
          </a:p>
        </p:txBody>
      </p:sp>
      <p:sp>
        <p:nvSpPr>
          <p:cNvPr id="21" name="正方形/長方形 20"/>
          <p:cNvSpPr/>
          <p:nvPr/>
        </p:nvSpPr>
        <p:spPr>
          <a:xfrm>
            <a:off x="5734948" y="3097252"/>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222</a:t>
            </a:r>
            <a:endParaRPr kumimoji="1" lang="ja-JP" altLang="en-US" sz="600" dirty="0">
              <a:solidFill>
                <a:srgbClr val="FF0000"/>
              </a:solidFill>
            </a:endParaRPr>
          </a:p>
        </p:txBody>
      </p:sp>
      <p:sp>
        <p:nvSpPr>
          <p:cNvPr id="22" name="正方形/長方形 21"/>
          <p:cNvSpPr/>
          <p:nvPr/>
        </p:nvSpPr>
        <p:spPr>
          <a:xfrm>
            <a:off x="6030042" y="3097252"/>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3333</a:t>
            </a:r>
            <a:endParaRPr kumimoji="1" lang="ja-JP" altLang="en-US" sz="600" dirty="0">
              <a:solidFill>
                <a:srgbClr val="FF0000"/>
              </a:solidFill>
            </a:endParaRPr>
          </a:p>
        </p:txBody>
      </p:sp>
      <p:sp>
        <p:nvSpPr>
          <p:cNvPr id="23" name="正方形/長方形 22"/>
          <p:cNvSpPr/>
          <p:nvPr/>
        </p:nvSpPr>
        <p:spPr>
          <a:xfrm>
            <a:off x="1790232" y="3361512"/>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4" name="正方形/長方形 23"/>
          <p:cNvSpPr/>
          <p:nvPr/>
        </p:nvSpPr>
        <p:spPr>
          <a:xfrm>
            <a:off x="2726978" y="3410404"/>
            <a:ext cx="435930" cy="692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●●年金</a:t>
            </a:r>
            <a:endParaRPr kumimoji="1" lang="ja-JP" altLang="en-US" sz="500" dirty="0">
              <a:solidFill>
                <a:srgbClr val="FF0000"/>
              </a:solidFill>
            </a:endParaRPr>
          </a:p>
        </p:txBody>
      </p:sp>
      <p:sp>
        <p:nvSpPr>
          <p:cNvPr id="25" name="正方形/長方形 24"/>
          <p:cNvSpPr/>
          <p:nvPr/>
        </p:nvSpPr>
        <p:spPr>
          <a:xfrm>
            <a:off x="4547820" y="3585930"/>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6" name="正方形/長方形 25"/>
          <p:cNvSpPr/>
          <p:nvPr/>
        </p:nvSpPr>
        <p:spPr>
          <a:xfrm>
            <a:off x="2120256" y="5062900"/>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霞　一郎</a:t>
            </a:r>
            <a:endParaRPr kumimoji="1" lang="ja-JP" altLang="en-US" sz="900" dirty="0">
              <a:solidFill>
                <a:srgbClr val="FF0000"/>
              </a:solidFill>
            </a:endParaRPr>
          </a:p>
        </p:txBody>
      </p:sp>
      <p:sp>
        <p:nvSpPr>
          <p:cNvPr id="27" name="正方形/長方形 26"/>
          <p:cNvSpPr/>
          <p:nvPr/>
        </p:nvSpPr>
        <p:spPr>
          <a:xfrm>
            <a:off x="2120256" y="4954900"/>
            <a:ext cx="720080"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カスミ　イチロウ</a:t>
            </a:r>
            <a:endParaRPr kumimoji="1" lang="ja-JP" altLang="en-US" sz="500" dirty="0">
              <a:solidFill>
                <a:srgbClr val="FF0000"/>
              </a:solidFill>
            </a:endParaRPr>
          </a:p>
        </p:txBody>
      </p:sp>
      <p:sp>
        <p:nvSpPr>
          <p:cNvPr id="28" name="正方形/長方形 27"/>
          <p:cNvSpPr/>
          <p:nvPr/>
        </p:nvSpPr>
        <p:spPr>
          <a:xfrm>
            <a:off x="2120256" y="5411794"/>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霞　花子</a:t>
            </a:r>
            <a:endParaRPr kumimoji="1" lang="ja-JP" altLang="en-US" sz="900" dirty="0">
              <a:solidFill>
                <a:srgbClr val="FF0000"/>
              </a:solidFill>
            </a:endParaRPr>
          </a:p>
        </p:txBody>
      </p:sp>
      <p:sp>
        <p:nvSpPr>
          <p:cNvPr id="29" name="正方形/長方形 28"/>
          <p:cNvSpPr/>
          <p:nvPr/>
        </p:nvSpPr>
        <p:spPr>
          <a:xfrm>
            <a:off x="2120256" y="5292994"/>
            <a:ext cx="720080"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カスミ　ハナコ</a:t>
            </a:r>
            <a:endParaRPr kumimoji="1" lang="ja-JP" altLang="en-US" sz="500" dirty="0">
              <a:solidFill>
                <a:srgbClr val="FF0000"/>
              </a:solidFill>
            </a:endParaRPr>
          </a:p>
        </p:txBody>
      </p:sp>
      <p:sp>
        <p:nvSpPr>
          <p:cNvPr id="30" name="正方形/長方形 29"/>
          <p:cNvSpPr/>
          <p:nvPr/>
        </p:nvSpPr>
        <p:spPr>
          <a:xfrm>
            <a:off x="3056256" y="5002959"/>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子</a:t>
            </a:r>
            <a:endParaRPr kumimoji="1" lang="ja-JP" altLang="en-US" sz="900" dirty="0">
              <a:solidFill>
                <a:srgbClr val="FF0000"/>
              </a:solidFill>
            </a:endParaRPr>
          </a:p>
        </p:txBody>
      </p:sp>
      <p:sp>
        <p:nvSpPr>
          <p:cNvPr id="31" name="正方形/長方形 30"/>
          <p:cNvSpPr/>
          <p:nvPr/>
        </p:nvSpPr>
        <p:spPr>
          <a:xfrm>
            <a:off x="3380256" y="5002959"/>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男</a:t>
            </a:r>
            <a:endParaRPr kumimoji="1" lang="ja-JP" altLang="en-US" sz="900" dirty="0">
              <a:solidFill>
                <a:srgbClr val="FF0000"/>
              </a:solidFill>
            </a:endParaRPr>
          </a:p>
        </p:txBody>
      </p:sp>
      <p:sp>
        <p:nvSpPr>
          <p:cNvPr id="32" name="正方形/長方形 31"/>
          <p:cNvSpPr/>
          <p:nvPr/>
        </p:nvSpPr>
        <p:spPr>
          <a:xfrm>
            <a:off x="3056256" y="5362833"/>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子</a:t>
            </a:r>
            <a:endParaRPr kumimoji="1" lang="ja-JP" altLang="en-US" sz="900" dirty="0">
              <a:solidFill>
                <a:srgbClr val="FF0000"/>
              </a:solidFill>
            </a:endParaRPr>
          </a:p>
        </p:txBody>
      </p:sp>
      <p:sp>
        <p:nvSpPr>
          <p:cNvPr id="33" name="正方形/長方形 32"/>
          <p:cNvSpPr/>
          <p:nvPr/>
        </p:nvSpPr>
        <p:spPr>
          <a:xfrm>
            <a:off x="3380256" y="5360948"/>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女</a:t>
            </a:r>
            <a:endParaRPr kumimoji="1" lang="ja-JP" altLang="en-US" sz="900" dirty="0">
              <a:solidFill>
                <a:srgbClr val="FF0000"/>
              </a:solidFill>
            </a:endParaRPr>
          </a:p>
        </p:txBody>
      </p:sp>
      <p:sp>
        <p:nvSpPr>
          <p:cNvPr id="34" name="正方形/長方形 33"/>
          <p:cNvSpPr/>
          <p:nvPr/>
        </p:nvSpPr>
        <p:spPr>
          <a:xfrm>
            <a:off x="3661763" y="5009492"/>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有</a:t>
            </a:r>
            <a:endParaRPr kumimoji="1" lang="ja-JP" altLang="en-US" sz="900" dirty="0">
              <a:solidFill>
                <a:srgbClr val="FF0000"/>
              </a:solidFill>
            </a:endParaRPr>
          </a:p>
        </p:txBody>
      </p:sp>
      <p:sp>
        <p:nvSpPr>
          <p:cNvPr id="35" name="正方形/長方形 34"/>
          <p:cNvSpPr/>
          <p:nvPr/>
        </p:nvSpPr>
        <p:spPr>
          <a:xfrm>
            <a:off x="3668256" y="5367383"/>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無</a:t>
            </a:r>
            <a:endParaRPr kumimoji="1" lang="ja-JP" altLang="en-US" sz="900" dirty="0">
              <a:solidFill>
                <a:srgbClr val="FF0000"/>
              </a:solidFill>
            </a:endParaRPr>
          </a:p>
        </p:txBody>
      </p:sp>
      <p:sp>
        <p:nvSpPr>
          <p:cNvPr id="36" name="正方形/長方形 35"/>
          <p:cNvSpPr/>
          <p:nvPr/>
        </p:nvSpPr>
        <p:spPr>
          <a:xfrm>
            <a:off x="3922083" y="5009492"/>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平成</a:t>
            </a:r>
            <a:endParaRPr kumimoji="1" lang="ja-JP" altLang="en-US" sz="600" dirty="0">
              <a:solidFill>
                <a:srgbClr val="FF0000"/>
              </a:solidFill>
            </a:endParaRPr>
          </a:p>
        </p:txBody>
      </p:sp>
      <p:sp>
        <p:nvSpPr>
          <p:cNvPr id="37" name="正方形/長方形 36"/>
          <p:cNvSpPr/>
          <p:nvPr/>
        </p:nvSpPr>
        <p:spPr>
          <a:xfrm>
            <a:off x="3912046" y="5309170"/>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平成</a:t>
            </a:r>
            <a:endParaRPr kumimoji="1" lang="ja-JP" altLang="en-US" sz="600" dirty="0">
              <a:solidFill>
                <a:srgbClr val="FF0000"/>
              </a:solidFill>
            </a:endParaRPr>
          </a:p>
        </p:txBody>
      </p:sp>
      <p:sp>
        <p:nvSpPr>
          <p:cNvPr id="39" name="正方形/長方形 38"/>
          <p:cNvSpPr/>
          <p:nvPr/>
        </p:nvSpPr>
        <p:spPr>
          <a:xfrm>
            <a:off x="3875896" y="5164206"/>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16</a:t>
            </a:r>
            <a:endParaRPr kumimoji="1" lang="ja-JP" altLang="en-US" sz="600" dirty="0">
              <a:solidFill>
                <a:srgbClr val="FF0000"/>
              </a:solidFill>
            </a:endParaRPr>
          </a:p>
        </p:txBody>
      </p:sp>
      <p:sp>
        <p:nvSpPr>
          <p:cNvPr id="40" name="正方形/長方形 39"/>
          <p:cNvSpPr/>
          <p:nvPr/>
        </p:nvSpPr>
        <p:spPr>
          <a:xfrm>
            <a:off x="4154331" y="5164206"/>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12</a:t>
            </a:r>
            <a:endParaRPr kumimoji="1" lang="ja-JP" altLang="en-US" sz="600" dirty="0">
              <a:solidFill>
                <a:srgbClr val="FF0000"/>
              </a:solidFill>
            </a:endParaRPr>
          </a:p>
        </p:txBody>
      </p:sp>
      <p:sp>
        <p:nvSpPr>
          <p:cNvPr id="41" name="正方形/長方形 40"/>
          <p:cNvSpPr/>
          <p:nvPr/>
        </p:nvSpPr>
        <p:spPr>
          <a:xfrm>
            <a:off x="4439259" y="5164206"/>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a:t>
            </a:r>
            <a:endParaRPr kumimoji="1" lang="ja-JP" altLang="en-US" sz="600" dirty="0">
              <a:solidFill>
                <a:srgbClr val="FF0000"/>
              </a:solidFill>
            </a:endParaRPr>
          </a:p>
        </p:txBody>
      </p:sp>
      <p:sp>
        <p:nvSpPr>
          <p:cNvPr id="42" name="正方形/長方形 41"/>
          <p:cNvSpPr/>
          <p:nvPr/>
        </p:nvSpPr>
        <p:spPr>
          <a:xfrm>
            <a:off x="4845456" y="5063853"/>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dirty="0" smtClean="0">
                <a:solidFill>
                  <a:srgbClr val="FF0000"/>
                </a:solidFill>
              </a:rPr>
              <a:t>同居</a:t>
            </a:r>
            <a:endParaRPr kumimoji="1" lang="ja-JP" altLang="en-US" sz="700" dirty="0">
              <a:solidFill>
                <a:srgbClr val="FF0000"/>
              </a:solidFill>
            </a:endParaRPr>
          </a:p>
        </p:txBody>
      </p:sp>
      <p:sp>
        <p:nvSpPr>
          <p:cNvPr id="43" name="正方形/長方形 42"/>
          <p:cNvSpPr/>
          <p:nvPr/>
        </p:nvSpPr>
        <p:spPr>
          <a:xfrm>
            <a:off x="4845456" y="5367383"/>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dirty="0" smtClean="0">
                <a:solidFill>
                  <a:srgbClr val="FF0000"/>
                </a:solidFill>
              </a:rPr>
              <a:t>別居</a:t>
            </a:r>
            <a:endParaRPr kumimoji="1" lang="ja-JP" altLang="en-US" sz="700" dirty="0">
              <a:solidFill>
                <a:srgbClr val="FF0000"/>
              </a:solidFill>
            </a:endParaRPr>
          </a:p>
        </p:txBody>
      </p:sp>
      <p:sp>
        <p:nvSpPr>
          <p:cNvPr id="44" name="正方形/長方形 43"/>
          <p:cNvSpPr/>
          <p:nvPr/>
        </p:nvSpPr>
        <p:spPr>
          <a:xfrm>
            <a:off x="3875896" y="5463130"/>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18</a:t>
            </a:r>
            <a:endParaRPr kumimoji="1" lang="ja-JP" altLang="en-US" sz="600" dirty="0">
              <a:solidFill>
                <a:srgbClr val="FF0000"/>
              </a:solidFill>
            </a:endParaRPr>
          </a:p>
        </p:txBody>
      </p:sp>
      <p:sp>
        <p:nvSpPr>
          <p:cNvPr id="45" name="正方形/長方形 44"/>
          <p:cNvSpPr/>
          <p:nvPr/>
        </p:nvSpPr>
        <p:spPr>
          <a:xfrm>
            <a:off x="4972980" y="5367383"/>
            <a:ext cx="1552364"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kumimoji="1" lang="ja-JP" altLang="en-US" sz="800" dirty="0" smtClean="0">
                <a:solidFill>
                  <a:srgbClr val="FF0000"/>
                </a:solidFill>
              </a:rPr>
              <a:t>■■市△△丁目□□番地</a:t>
            </a:r>
            <a:endParaRPr kumimoji="1" lang="ja-JP" altLang="en-US" sz="800" dirty="0">
              <a:solidFill>
                <a:srgbClr val="FF0000"/>
              </a:solidFill>
            </a:endParaRPr>
          </a:p>
        </p:txBody>
      </p:sp>
      <p:sp>
        <p:nvSpPr>
          <p:cNvPr id="47" name="正方形/長方形 46"/>
          <p:cNvSpPr/>
          <p:nvPr/>
        </p:nvSpPr>
        <p:spPr>
          <a:xfrm>
            <a:off x="4160778" y="5472668"/>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a:solidFill>
                  <a:srgbClr val="FF0000"/>
                </a:solidFill>
              </a:rPr>
              <a:t>8</a:t>
            </a:r>
            <a:endParaRPr kumimoji="1" lang="ja-JP" altLang="en-US" sz="600" dirty="0">
              <a:solidFill>
                <a:srgbClr val="FF0000"/>
              </a:solidFill>
            </a:endParaRPr>
          </a:p>
        </p:txBody>
      </p:sp>
      <p:sp>
        <p:nvSpPr>
          <p:cNvPr id="48" name="正方形/長方形 47"/>
          <p:cNvSpPr/>
          <p:nvPr/>
        </p:nvSpPr>
        <p:spPr>
          <a:xfrm>
            <a:off x="4443867" y="5472668"/>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a:t>
            </a:r>
            <a:endParaRPr kumimoji="1" lang="ja-JP" altLang="en-US" sz="600" dirty="0">
              <a:solidFill>
                <a:srgbClr val="FF0000"/>
              </a:solidFill>
            </a:endParaRPr>
          </a:p>
        </p:txBody>
      </p:sp>
      <p:sp>
        <p:nvSpPr>
          <p:cNvPr id="49" name="正方形/長方形 48"/>
          <p:cNvSpPr/>
          <p:nvPr/>
        </p:nvSpPr>
        <p:spPr>
          <a:xfrm>
            <a:off x="2513368" y="8037184"/>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霞　夏子</a:t>
            </a:r>
            <a:endParaRPr kumimoji="1" lang="ja-JP" altLang="en-US" sz="900" dirty="0">
              <a:solidFill>
                <a:srgbClr val="FF0000"/>
              </a:solidFill>
            </a:endParaRPr>
          </a:p>
        </p:txBody>
      </p:sp>
      <p:sp>
        <p:nvSpPr>
          <p:cNvPr id="50" name="楕円 49"/>
          <p:cNvSpPr/>
          <p:nvPr/>
        </p:nvSpPr>
        <p:spPr>
          <a:xfrm>
            <a:off x="3685968" y="8062504"/>
            <a:ext cx="67816" cy="72008"/>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51786" y="496086"/>
            <a:ext cx="1432998" cy="60523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申請時点の住所地の市区町村名を記入してください。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3" name="角丸四角形 52"/>
          <p:cNvSpPr/>
          <p:nvPr/>
        </p:nvSpPr>
        <p:spPr>
          <a:xfrm>
            <a:off x="85033" y="2195736"/>
            <a:ext cx="1399752"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給付金の申請をされる方（児童扶養手当の支給要件に該当する方）のお名前を記入してください。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4" name="角丸四角形 53"/>
          <p:cNvSpPr/>
          <p:nvPr/>
        </p:nvSpPr>
        <p:spPr>
          <a:xfrm>
            <a:off x="44625" y="4095240"/>
            <a:ext cx="1431534" cy="258843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令和４年</a:t>
            </a:r>
            <a:r>
              <a:rPr kumimoji="1" lang="ja-JP" altLang="en-US" sz="1050" dirty="0" smtClean="0">
                <a:solidFill>
                  <a:srgbClr val="FF0000"/>
                </a:solidFill>
                <a:latin typeface="Meiryo UI" panose="020B0604030504040204" pitchFamily="50" charset="-128"/>
                <a:ea typeface="Meiryo UI" panose="020B0604030504040204" pitchFamily="50" charset="-128"/>
              </a:rPr>
              <a:t>４月分の児童扶養手当の支給要件に該当する（給付金の対象となる）お子さんのお名前を記入してください。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endParaRPr kumimoji="1" lang="en-US" altLang="ja-JP" sz="900" dirty="0" smtClean="0">
              <a:solidFill>
                <a:srgbClr val="FF0000"/>
              </a:solidFill>
              <a:latin typeface="Meiryo UI" panose="020B0604030504040204" pitchFamily="50" charset="-128"/>
              <a:ea typeface="Meiryo UI" panose="020B0604030504040204" pitchFamily="50" charset="-128"/>
            </a:endParaRPr>
          </a:p>
          <a:p>
            <a:r>
              <a:rPr kumimoji="1" lang="en-US" altLang="ja-JP" sz="900" dirty="0" smtClean="0">
                <a:solidFill>
                  <a:srgbClr val="FF0000"/>
                </a:solidFill>
                <a:latin typeface="Meiryo UI" panose="020B0604030504040204" pitchFamily="50" charset="-128"/>
                <a:ea typeface="Meiryo UI" panose="020B0604030504040204" pitchFamily="50" charset="-128"/>
              </a:rPr>
              <a:t>※</a:t>
            </a:r>
            <a:r>
              <a:rPr kumimoji="1" lang="ja-JP" altLang="en-US" sz="900" dirty="0" smtClean="0">
                <a:solidFill>
                  <a:srgbClr val="FF0000"/>
                </a:solidFill>
                <a:latin typeface="Meiryo UI" panose="020B0604030504040204" pitchFamily="50" charset="-128"/>
                <a:ea typeface="Meiryo UI" panose="020B0604030504040204" pitchFamily="50" charset="-128"/>
              </a:rPr>
              <a:t>令和３年４月以後に生まれたお子さんや平成</a:t>
            </a:r>
            <a:r>
              <a:rPr kumimoji="1" lang="en-US" altLang="ja-JP" sz="900" dirty="0" smtClean="0">
                <a:solidFill>
                  <a:srgbClr val="FF0000"/>
                </a:solidFill>
                <a:latin typeface="Meiryo UI" panose="020B0604030504040204" pitchFamily="50" charset="-128"/>
                <a:ea typeface="Meiryo UI" panose="020B0604030504040204" pitchFamily="50" charset="-128"/>
              </a:rPr>
              <a:t>16</a:t>
            </a:r>
            <a:r>
              <a:rPr kumimoji="1" lang="ja-JP" altLang="en-US" sz="900" dirty="0" smtClean="0">
                <a:solidFill>
                  <a:srgbClr val="FF0000"/>
                </a:solidFill>
                <a:latin typeface="Meiryo UI" panose="020B0604030504040204" pitchFamily="50" charset="-128"/>
                <a:ea typeface="Meiryo UI" panose="020B0604030504040204" pitchFamily="50" charset="-128"/>
              </a:rPr>
              <a:t>年</a:t>
            </a:r>
            <a:r>
              <a:rPr kumimoji="1" lang="ja-JP" altLang="en-US" sz="900" dirty="0" smtClean="0">
                <a:solidFill>
                  <a:srgbClr val="FF0000"/>
                </a:solidFill>
                <a:latin typeface="Meiryo UI" panose="020B0604030504040204" pitchFamily="50" charset="-128"/>
                <a:ea typeface="Meiryo UI" panose="020B0604030504040204" pitchFamily="50" charset="-128"/>
              </a:rPr>
              <a:t>４月１日以前に生まれた（障害の状態にあるお子さんの場合は平成</a:t>
            </a:r>
            <a:r>
              <a:rPr kumimoji="1" lang="en-US" altLang="ja-JP" sz="900" dirty="0" smtClean="0">
                <a:solidFill>
                  <a:srgbClr val="FF0000"/>
                </a:solidFill>
                <a:latin typeface="Meiryo UI" panose="020B0604030504040204" pitchFamily="50" charset="-128"/>
                <a:ea typeface="Meiryo UI" panose="020B0604030504040204" pitchFamily="50" charset="-128"/>
              </a:rPr>
              <a:t>14</a:t>
            </a:r>
            <a:r>
              <a:rPr kumimoji="1" lang="ja-JP" altLang="en-US" sz="900" dirty="0" smtClean="0">
                <a:solidFill>
                  <a:srgbClr val="FF0000"/>
                </a:solidFill>
                <a:latin typeface="Meiryo UI" panose="020B0604030504040204" pitchFamily="50" charset="-128"/>
                <a:ea typeface="Meiryo UI" panose="020B0604030504040204" pitchFamily="50" charset="-128"/>
              </a:rPr>
              <a:t>年</a:t>
            </a:r>
            <a:r>
              <a:rPr kumimoji="1" lang="ja-JP" altLang="en-US" sz="900" dirty="0" smtClean="0">
                <a:solidFill>
                  <a:srgbClr val="FF0000"/>
                </a:solidFill>
                <a:latin typeface="Meiryo UI" panose="020B0604030504040204" pitchFamily="50" charset="-128"/>
                <a:ea typeface="Meiryo UI" panose="020B0604030504040204" pitchFamily="50" charset="-128"/>
              </a:rPr>
              <a:t>３月以前に生まれた）</a:t>
            </a:r>
            <a:r>
              <a:rPr lang="ja-JP" altLang="en-US" sz="900" dirty="0">
                <a:solidFill>
                  <a:srgbClr val="FF0000"/>
                </a:solidFill>
                <a:latin typeface="Meiryo UI" panose="020B0604030504040204" pitchFamily="50" charset="-128"/>
                <a:ea typeface="Meiryo UI" panose="020B0604030504040204" pitchFamily="50" charset="-128"/>
              </a:rPr>
              <a:t>お子</a:t>
            </a:r>
            <a:r>
              <a:rPr lang="ja-JP" altLang="en-US" sz="900" dirty="0" smtClean="0">
                <a:solidFill>
                  <a:srgbClr val="FF0000"/>
                </a:solidFill>
                <a:latin typeface="Meiryo UI" panose="020B0604030504040204" pitchFamily="50" charset="-128"/>
                <a:ea typeface="Meiryo UI" panose="020B0604030504040204" pitchFamily="50" charset="-128"/>
              </a:rPr>
              <a:t>さんは対象外となりますので記入しないでください。</a:t>
            </a:r>
            <a:endParaRPr kumimoji="1" lang="en-US" altLang="ja-JP" sz="900" dirty="0" smtClean="0">
              <a:solidFill>
                <a:srgbClr val="FF0000"/>
              </a:solidFill>
              <a:latin typeface="Meiryo UI" panose="020B0604030504040204" pitchFamily="50" charset="-128"/>
              <a:ea typeface="Meiryo UI" panose="020B0604030504040204" pitchFamily="50" charset="-128"/>
            </a:endParaRPr>
          </a:p>
          <a:p>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6" name="角丸四角形 55"/>
          <p:cNvSpPr/>
          <p:nvPr/>
        </p:nvSpPr>
        <p:spPr>
          <a:xfrm>
            <a:off x="44624" y="7164287"/>
            <a:ext cx="1431535" cy="142689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同居する配偶者又は申請者と生計を同じくする（養育者の場合はその方の生計を維持している）扶養義務者がいらっしゃる場合はお名前を記入してください。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cxnSp>
        <p:nvCxnSpPr>
          <p:cNvPr id="38" name="直線矢印コネクタ 37"/>
          <p:cNvCxnSpPr>
            <a:stCxn id="53" idx="3"/>
          </p:cNvCxnSpPr>
          <p:nvPr/>
        </p:nvCxnSpPr>
        <p:spPr>
          <a:xfrm>
            <a:off x="1484785" y="2656646"/>
            <a:ext cx="711336" cy="291256"/>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a:off x="1190812" y="1101323"/>
            <a:ext cx="952880" cy="606219"/>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p:nvPr/>
        </p:nvCxnSpPr>
        <p:spPr>
          <a:xfrm>
            <a:off x="1464312" y="5025061"/>
            <a:ext cx="593404" cy="291256"/>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stCxn id="56" idx="3"/>
          </p:cNvCxnSpPr>
          <p:nvPr/>
        </p:nvCxnSpPr>
        <p:spPr>
          <a:xfrm>
            <a:off x="1476159" y="7877736"/>
            <a:ext cx="337539" cy="99869"/>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0908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530527" y="354157"/>
            <a:ext cx="5371649" cy="8682339"/>
          </a:xfrm>
          <a:prstGeom prst="rect">
            <a:avLst/>
          </a:prstGeom>
        </p:spPr>
      </p:pic>
      <p:sp>
        <p:nvSpPr>
          <p:cNvPr id="3" name="正方形/長方形 2"/>
          <p:cNvSpPr/>
          <p:nvPr/>
        </p:nvSpPr>
        <p:spPr>
          <a:xfrm>
            <a:off x="1885964" y="1880611"/>
            <a:ext cx="18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1000" dirty="0" smtClean="0">
                <a:solidFill>
                  <a:srgbClr val="FF0000"/>
                </a:solidFill>
              </a:rPr>
              <a:t>✓</a:t>
            </a:r>
            <a:endParaRPr kumimoji="1" lang="ja-JP" altLang="en-US" sz="1000" dirty="0">
              <a:solidFill>
                <a:srgbClr val="FF0000"/>
              </a:solidFill>
            </a:endParaRPr>
          </a:p>
        </p:txBody>
      </p:sp>
      <p:sp>
        <p:nvSpPr>
          <p:cNvPr id="5" name="正方形/長方形 4"/>
          <p:cNvSpPr/>
          <p:nvPr/>
        </p:nvSpPr>
        <p:spPr>
          <a:xfrm>
            <a:off x="1734824" y="4139952"/>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6" name="正方形/長方形 5"/>
          <p:cNvSpPr/>
          <p:nvPr/>
        </p:nvSpPr>
        <p:spPr>
          <a:xfrm>
            <a:off x="2047200" y="4932040"/>
            <a:ext cx="50405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　○　</a:t>
            </a:r>
            <a:endParaRPr kumimoji="1" lang="ja-JP" altLang="en-US" sz="900" dirty="0">
              <a:solidFill>
                <a:srgbClr val="FF0000"/>
              </a:solidFill>
            </a:endParaRPr>
          </a:p>
        </p:txBody>
      </p:sp>
      <p:sp>
        <p:nvSpPr>
          <p:cNvPr id="7" name="正方形/長方形 6"/>
          <p:cNvSpPr/>
          <p:nvPr/>
        </p:nvSpPr>
        <p:spPr>
          <a:xfrm>
            <a:off x="2279552" y="5148064"/>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8" name="正方形/長方形 7"/>
          <p:cNvSpPr/>
          <p:nvPr/>
        </p:nvSpPr>
        <p:spPr>
          <a:xfrm>
            <a:off x="2376752" y="5148064"/>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9" name="正方形/長方形 8"/>
          <p:cNvSpPr/>
          <p:nvPr/>
        </p:nvSpPr>
        <p:spPr>
          <a:xfrm>
            <a:off x="2481152" y="5148064"/>
            <a:ext cx="61913" cy="625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0" name="正方形/長方形 9"/>
          <p:cNvSpPr/>
          <p:nvPr/>
        </p:nvSpPr>
        <p:spPr>
          <a:xfrm>
            <a:off x="2578352" y="5148064"/>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1" name="正方形/長方形 10"/>
          <p:cNvSpPr/>
          <p:nvPr/>
        </p:nvSpPr>
        <p:spPr>
          <a:xfrm>
            <a:off x="2686352" y="493204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　</a:t>
            </a:r>
            <a:endParaRPr kumimoji="1" lang="ja-JP" altLang="en-US" sz="500" dirty="0">
              <a:solidFill>
                <a:srgbClr val="FF0000"/>
              </a:solidFill>
            </a:endParaRPr>
          </a:p>
        </p:txBody>
      </p:sp>
      <p:sp>
        <p:nvSpPr>
          <p:cNvPr id="12" name="正方形/長方形 11"/>
          <p:cNvSpPr/>
          <p:nvPr/>
        </p:nvSpPr>
        <p:spPr>
          <a:xfrm>
            <a:off x="3575552" y="5148064"/>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3" name="正方形/長方形 12"/>
          <p:cNvSpPr/>
          <p:nvPr/>
        </p:nvSpPr>
        <p:spPr>
          <a:xfrm>
            <a:off x="3676352" y="5148064"/>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4" name="正方形/長方形 13"/>
          <p:cNvSpPr/>
          <p:nvPr/>
        </p:nvSpPr>
        <p:spPr>
          <a:xfrm>
            <a:off x="3775400" y="5148064"/>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5" name="正方形/長方形 14"/>
          <p:cNvSpPr/>
          <p:nvPr/>
        </p:nvSpPr>
        <p:spPr>
          <a:xfrm>
            <a:off x="3208296" y="4932040"/>
            <a:ext cx="50405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　○　</a:t>
            </a:r>
            <a:endParaRPr kumimoji="1" lang="ja-JP" altLang="en-US" sz="900" dirty="0">
              <a:solidFill>
                <a:srgbClr val="FF0000"/>
              </a:solidFill>
            </a:endParaRPr>
          </a:p>
        </p:txBody>
      </p:sp>
      <p:sp>
        <p:nvSpPr>
          <p:cNvPr id="16" name="正方形/長方形 15"/>
          <p:cNvSpPr/>
          <p:nvPr/>
        </p:nvSpPr>
        <p:spPr>
          <a:xfrm>
            <a:off x="3919408" y="5004048"/>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　</a:t>
            </a:r>
            <a:endParaRPr kumimoji="1" lang="ja-JP" altLang="en-US" sz="500" dirty="0">
              <a:solidFill>
                <a:srgbClr val="FF0000"/>
              </a:solidFill>
            </a:endParaRPr>
          </a:p>
        </p:txBody>
      </p:sp>
      <p:sp>
        <p:nvSpPr>
          <p:cNvPr id="18" name="正方形/長方形 17"/>
          <p:cNvSpPr/>
          <p:nvPr/>
        </p:nvSpPr>
        <p:spPr>
          <a:xfrm>
            <a:off x="4180352" y="5076056"/>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9" name="正方形/長方形 18"/>
          <p:cNvSpPr/>
          <p:nvPr/>
        </p:nvSpPr>
        <p:spPr>
          <a:xfrm>
            <a:off x="4281152" y="5076056"/>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0" name="正方形/長方形 19"/>
          <p:cNvSpPr/>
          <p:nvPr/>
        </p:nvSpPr>
        <p:spPr>
          <a:xfrm>
            <a:off x="4378352" y="5076056"/>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1" name="正方形/長方形 20"/>
          <p:cNvSpPr/>
          <p:nvPr/>
        </p:nvSpPr>
        <p:spPr>
          <a:xfrm>
            <a:off x="4486352" y="5076056"/>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2" name="正方形/長方形 21"/>
          <p:cNvSpPr/>
          <p:nvPr/>
        </p:nvSpPr>
        <p:spPr>
          <a:xfrm>
            <a:off x="4576352" y="5076056"/>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3" name="正方形/長方形 22"/>
          <p:cNvSpPr/>
          <p:nvPr/>
        </p:nvSpPr>
        <p:spPr>
          <a:xfrm>
            <a:off x="4684352" y="5076056"/>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4" name="正方形/長方形 23"/>
          <p:cNvSpPr/>
          <p:nvPr/>
        </p:nvSpPr>
        <p:spPr>
          <a:xfrm>
            <a:off x="4785152" y="5076056"/>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5" name="正方形/長方形 24"/>
          <p:cNvSpPr/>
          <p:nvPr/>
        </p:nvSpPr>
        <p:spPr>
          <a:xfrm>
            <a:off x="5281912" y="5076056"/>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カスミ　タロウ</a:t>
            </a:r>
            <a:endParaRPr kumimoji="1" lang="ja-JP" altLang="en-US" sz="900" dirty="0">
              <a:solidFill>
                <a:srgbClr val="FF0000"/>
              </a:solidFill>
            </a:endParaRPr>
          </a:p>
        </p:txBody>
      </p:sp>
      <p:grpSp>
        <p:nvGrpSpPr>
          <p:cNvPr id="17" name="グループ化 16"/>
          <p:cNvGrpSpPr/>
          <p:nvPr/>
        </p:nvGrpSpPr>
        <p:grpSpPr>
          <a:xfrm>
            <a:off x="1734823" y="6732236"/>
            <a:ext cx="148606" cy="2041388"/>
            <a:chOff x="1710000" y="7261200"/>
            <a:chExt cx="156016" cy="1577412"/>
          </a:xfrm>
        </p:grpSpPr>
        <p:sp>
          <p:nvSpPr>
            <p:cNvPr id="26" name="正方形/長方形 25"/>
            <p:cNvSpPr/>
            <p:nvPr/>
          </p:nvSpPr>
          <p:spPr>
            <a:xfrm>
              <a:off x="1710000" y="7261200"/>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7" name="正方形/長方形 26"/>
            <p:cNvSpPr/>
            <p:nvPr/>
          </p:nvSpPr>
          <p:spPr>
            <a:xfrm>
              <a:off x="1710000" y="7528366"/>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8" name="正方形/長方形 27"/>
            <p:cNvSpPr/>
            <p:nvPr/>
          </p:nvSpPr>
          <p:spPr>
            <a:xfrm>
              <a:off x="1710000" y="7792222"/>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9" name="正方形/長方形 28"/>
            <p:cNvSpPr/>
            <p:nvPr/>
          </p:nvSpPr>
          <p:spPr>
            <a:xfrm>
              <a:off x="1717164" y="7997930"/>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30" name="正方形/長方形 29"/>
            <p:cNvSpPr/>
            <p:nvPr/>
          </p:nvSpPr>
          <p:spPr>
            <a:xfrm>
              <a:off x="1722000" y="8238342"/>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31" name="正方形/長方形 30"/>
            <p:cNvSpPr/>
            <p:nvPr/>
          </p:nvSpPr>
          <p:spPr>
            <a:xfrm>
              <a:off x="1722000" y="8485392"/>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32" name="正方形/長方形 31"/>
            <p:cNvSpPr/>
            <p:nvPr/>
          </p:nvSpPr>
          <p:spPr>
            <a:xfrm>
              <a:off x="1722000" y="8686212"/>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grpSp>
      <p:sp>
        <p:nvSpPr>
          <p:cNvPr id="33" name="角丸四角形 32"/>
          <p:cNvSpPr/>
          <p:nvPr/>
        </p:nvSpPr>
        <p:spPr>
          <a:xfrm>
            <a:off x="23396" y="1115616"/>
            <a:ext cx="1517685" cy="1296144"/>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児童扶養手当の支給要件について、該当する要件にチェックを入れてください。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どの要件に該当するか判断がつかない場合はお問い合わせください。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p:txBody>
      </p:sp>
      <p:sp>
        <p:nvSpPr>
          <p:cNvPr id="34" name="角丸四角形 33"/>
          <p:cNvSpPr/>
          <p:nvPr/>
        </p:nvSpPr>
        <p:spPr>
          <a:xfrm>
            <a:off x="30220" y="2951362"/>
            <a:ext cx="1517685" cy="1476622"/>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受取方法は、原則としてアにチェックを入れてください。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金融機関の口座情報を記入した上で、振込先金融機関口座確認書類（通帳の写し等）を添付してください。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p:txBody>
      </p:sp>
      <p:sp>
        <p:nvSpPr>
          <p:cNvPr id="35" name="角丸四角形 34"/>
          <p:cNvSpPr/>
          <p:nvPr/>
        </p:nvSpPr>
        <p:spPr>
          <a:xfrm>
            <a:off x="30220" y="4932040"/>
            <a:ext cx="1517685" cy="1110862"/>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受取方法のうち、イの現金による支給は、金融機関の口座がない方、金融機関から著しく離れた場所に住んでいる方などに限られます。</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p:txBody>
      </p:sp>
      <p:sp>
        <p:nvSpPr>
          <p:cNvPr id="36" name="角丸四角形 35"/>
          <p:cNvSpPr/>
          <p:nvPr/>
        </p:nvSpPr>
        <p:spPr>
          <a:xfrm>
            <a:off x="22377" y="7768445"/>
            <a:ext cx="1517685" cy="608955"/>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誓約・同意事項をご確認の上、各項目にチェックを入れてください。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p:txBody>
      </p:sp>
      <p:cxnSp>
        <p:nvCxnSpPr>
          <p:cNvPr id="37" name="直線矢印コネクタ 36"/>
          <p:cNvCxnSpPr>
            <a:stCxn id="33" idx="3"/>
          </p:cNvCxnSpPr>
          <p:nvPr/>
        </p:nvCxnSpPr>
        <p:spPr>
          <a:xfrm>
            <a:off x="1541081" y="1763688"/>
            <a:ext cx="230283" cy="206923"/>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a:off x="1553494" y="3768592"/>
            <a:ext cx="169481" cy="362214"/>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1553494" y="5330280"/>
            <a:ext cx="169481" cy="266278"/>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V="1">
            <a:off x="1102405" y="7388696"/>
            <a:ext cx="522181" cy="362643"/>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2521536" y="724512"/>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２</a:t>
            </a:r>
            <a:endParaRPr kumimoji="1" lang="ja-JP" altLang="en-US" sz="900" dirty="0">
              <a:solidFill>
                <a:srgbClr val="FF0000"/>
              </a:solidFill>
            </a:endParaRPr>
          </a:p>
        </p:txBody>
      </p:sp>
      <p:sp>
        <p:nvSpPr>
          <p:cNvPr id="42" name="正方形/長方形 41"/>
          <p:cNvSpPr/>
          <p:nvPr/>
        </p:nvSpPr>
        <p:spPr>
          <a:xfrm>
            <a:off x="3892548" y="724512"/>
            <a:ext cx="629804"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１００，０００</a:t>
            </a:r>
            <a:endParaRPr kumimoji="1" lang="ja-JP" altLang="en-US" sz="900" dirty="0">
              <a:solidFill>
                <a:srgbClr val="FF0000"/>
              </a:solidFill>
            </a:endParaRPr>
          </a:p>
        </p:txBody>
      </p:sp>
      <p:sp>
        <p:nvSpPr>
          <p:cNvPr id="44" name="角丸四角形 43"/>
          <p:cNvSpPr/>
          <p:nvPr/>
        </p:nvSpPr>
        <p:spPr>
          <a:xfrm>
            <a:off x="30220" y="107504"/>
            <a:ext cx="1517685"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給付金の対象児童の数を記入してください。対象児童の数は「２．監護等児童」に記入された児童の数になります。</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cxnSp>
        <p:nvCxnSpPr>
          <p:cNvPr id="45" name="直線矢印コネクタ 44"/>
          <p:cNvCxnSpPr/>
          <p:nvPr/>
        </p:nvCxnSpPr>
        <p:spPr>
          <a:xfrm>
            <a:off x="1549404" y="693455"/>
            <a:ext cx="899348" cy="62121"/>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1722975" y="6437907"/>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Tree>
    <p:extLst>
      <p:ext uri="{BB962C8B-B14F-4D97-AF65-F5344CB8AC3E}">
        <p14:creationId xmlns:p14="http://schemas.microsoft.com/office/powerpoint/2010/main" val="3124635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484784" y="611560"/>
            <a:ext cx="5222020" cy="8424936"/>
          </a:xfrm>
          <a:prstGeom prst="rect">
            <a:avLst/>
          </a:prstGeom>
        </p:spPr>
      </p:pic>
      <p:sp>
        <p:nvSpPr>
          <p:cNvPr id="6" name="正方形/長方形 5"/>
          <p:cNvSpPr/>
          <p:nvPr/>
        </p:nvSpPr>
        <p:spPr>
          <a:xfrm>
            <a:off x="5636219" y="35496"/>
            <a:ext cx="115212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記載例</a:t>
            </a:r>
            <a:endParaRPr kumimoji="1" lang="ja-JP" altLang="en-US" dirty="0">
              <a:solidFill>
                <a:sysClr val="windowText" lastClr="000000"/>
              </a:solidFill>
            </a:endParaRPr>
          </a:p>
        </p:txBody>
      </p:sp>
      <p:sp>
        <p:nvSpPr>
          <p:cNvPr id="7" name="テキスト ボックス 6"/>
          <p:cNvSpPr txBox="1"/>
          <p:nvPr/>
        </p:nvSpPr>
        <p:spPr>
          <a:xfrm>
            <a:off x="0" y="0"/>
            <a:ext cx="5013176" cy="276999"/>
          </a:xfrm>
          <a:prstGeom prst="rect">
            <a:avLst/>
          </a:prstGeom>
          <a:noFill/>
        </p:spPr>
        <p:txBody>
          <a:bodyPr wrap="square" rtlCol="0">
            <a:spAutoFit/>
          </a:bodyPr>
          <a:lstStyle/>
          <a:p>
            <a:r>
              <a:rPr kumimoji="1" lang="en-US" altLang="ja-JP" sz="1200" dirty="0" smtClean="0">
                <a:latin typeface="+mj-ea"/>
                <a:ea typeface="+mj-ea"/>
              </a:rPr>
              <a:t>【</a:t>
            </a:r>
            <a:r>
              <a:rPr kumimoji="1" lang="ja-JP" altLang="en-US" sz="1200" dirty="0" smtClean="0">
                <a:latin typeface="+mj-ea"/>
                <a:ea typeface="+mj-ea"/>
              </a:rPr>
              <a:t>参考資料１</a:t>
            </a:r>
            <a:r>
              <a:rPr kumimoji="1" lang="en-US" altLang="ja-JP" sz="1200" dirty="0" smtClean="0">
                <a:latin typeface="+mj-ea"/>
                <a:ea typeface="+mj-ea"/>
              </a:rPr>
              <a:t>】</a:t>
            </a:r>
            <a:r>
              <a:rPr kumimoji="1" lang="ja-JP" altLang="en-US" sz="1200" dirty="0" smtClean="0">
                <a:latin typeface="+mj-ea"/>
                <a:ea typeface="+mj-ea"/>
              </a:rPr>
              <a:t>様式第３号（第７条関係）</a:t>
            </a:r>
            <a:endParaRPr kumimoji="1" lang="ja-JP" altLang="en-US" sz="1200" dirty="0">
              <a:latin typeface="+mj-ea"/>
              <a:ea typeface="+mj-ea"/>
            </a:endParaRPr>
          </a:p>
        </p:txBody>
      </p:sp>
      <p:sp>
        <p:nvSpPr>
          <p:cNvPr id="5" name="正方形/長方形 4"/>
          <p:cNvSpPr/>
          <p:nvPr/>
        </p:nvSpPr>
        <p:spPr>
          <a:xfrm>
            <a:off x="2348880" y="1786548"/>
            <a:ext cx="720080" cy="224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a:t>
            </a:r>
            <a:endParaRPr kumimoji="1" lang="ja-JP" altLang="en-US" sz="900" dirty="0">
              <a:solidFill>
                <a:srgbClr val="FF0000"/>
              </a:solidFill>
            </a:endParaRPr>
          </a:p>
        </p:txBody>
      </p:sp>
      <p:sp>
        <p:nvSpPr>
          <p:cNvPr id="9" name="正方形/長方形 8"/>
          <p:cNvSpPr/>
          <p:nvPr/>
        </p:nvSpPr>
        <p:spPr>
          <a:xfrm>
            <a:off x="5632770" y="2394344"/>
            <a:ext cx="17249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４</a:t>
            </a:r>
            <a:endParaRPr kumimoji="1" lang="ja-JP" altLang="en-US" sz="900" dirty="0">
              <a:solidFill>
                <a:srgbClr val="FF0000"/>
              </a:solidFill>
            </a:endParaRPr>
          </a:p>
        </p:txBody>
      </p:sp>
      <p:sp>
        <p:nvSpPr>
          <p:cNvPr id="10" name="正方形/長方形 9"/>
          <p:cNvSpPr/>
          <p:nvPr/>
        </p:nvSpPr>
        <p:spPr>
          <a:xfrm>
            <a:off x="5860906" y="2397456"/>
            <a:ext cx="17249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６</a:t>
            </a:r>
            <a:endParaRPr kumimoji="1" lang="ja-JP" altLang="en-US" sz="900" dirty="0">
              <a:solidFill>
                <a:srgbClr val="FF0000"/>
              </a:solidFill>
            </a:endParaRPr>
          </a:p>
        </p:txBody>
      </p:sp>
      <p:sp>
        <p:nvSpPr>
          <p:cNvPr id="11" name="正方形/長方形 10"/>
          <p:cNvSpPr/>
          <p:nvPr/>
        </p:nvSpPr>
        <p:spPr>
          <a:xfrm>
            <a:off x="6126036" y="2394344"/>
            <a:ext cx="17249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１</a:t>
            </a:r>
            <a:endParaRPr kumimoji="1" lang="ja-JP" altLang="en-US" sz="900" dirty="0">
              <a:solidFill>
                <a:srgbClr val="FF0000"/>
              </a:solidFill>
            </a:endParaRPr>
          </a:p>
        </p:txBody>
      </p:sp>
      <p:sp>
        <p:nvSpPr>
          <p:cNvPr id="12" name="正方形/長方形 11"/>
          <p:cNvSpPr/>
          <p:nvPr/>
        </p:nvSpPr>
        <p:spPr>
          <a:xfrm>
            <a:off x="2143692" y="2977301"/>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霞　太郎</a:t>
            </a:r>
            <a:endParaRPr kumimoji="1" lang="ja-JP" altLang="en-US" sz="900" dirty="0">
              <a:solidFill>
                <a:srgbClr val="FF0000"/>
              </a:solidFill>
            </a:endParaRPr>
          </a:p>
        </p:txBody>
      </p:sp>
      <p:sp>
        <p:nvSpPr>
          <p:cNvPr id="13" name="正方形/長方形 12"/>
          <p:cNvSpPr/>
          <p:nvPr/>
        </p:nvSpPr>
        <p:spPr>
          <a:xfrm>
            <a:off x="2132856" y="2895344"/>
            <a:ext cx="720080"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カスミ　タロウ</a:t>
            </a:r>
            <a:endParaRPr kumimoji="1" lang="ja-JP" altLang="en-US" sz="500" dirty="0">
              <a:solidFill>
                <a:srgbClr val="FF0000"/>
              </a:solidFill>
            </a:endParaRPr>
          </a:p>
        </p:txBody>
      </p:sp>
      <p:sp>
        <p:nvSpPr>
          <p:cNvPr id="14" name="正方形/長方形 13"/>
          <p:cNvSpPr/>
          <p:nvPr/>
        </p:nvSpPr>
        <p:spPr>
          <a:xfrm>
            <a:off x="3277702" y="2929831"/>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男</a:t>
            </a:r>
            <a:endParaRPr kumimoji="1" lang="ja-JP" altLang="en-US" sz="900" dirty="0">
              <a:solidFill>
                <a:srgbClr val="FF0000"/>
              </a:solidFill>
            </a:endParaRPr>
          </a:p>
        </p:txBody>
      </p:sp>
      <p:sp>
        <p:nvSpPr>
          <p:cNvPr id="15" name="正方形/長方形 14"/>
          <p:cNvSpPr/>
          <p:nvPr/>
        </p:nvSpPr>
        <p:spPr>
          <a:xfrm>
            <a:off x="3573016" y="2923197"/>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平成</a:t>
            </a:r>
            <a:endParaRPr kumimoji="1" lang="ja-JP" altLang="en-US" sz="600" dirty="0">
              <a:solidFill>
                <a:srgbClr val="FF0000"/>
              </a:solidFill>
            </a:endParaRPr>
          </a:p>
        </p:txBody>
      </p:sp>
      <p:sp>
        <p:nvSpPr>
          <p:cNvPr id="16" name="正方形/長方形 15"/>
          <p:cNvSpPr/>
          <p:nvPr/>
        </p:nvSpPr>
        <p:spPr>
          <a:xfrm>
            <a:off x="3622886" y="3061204"/>
            <a:ext cx="72008"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17" name="正方形/長方形 16"/>
          <p:cNvSpPr/>
          <p:nvPr/>
        </p:nvSpPr>
        <p:spPr>
          <a:xfrm>
            <a:off x="3914626" y="3061204"/>
            <a:ext cx="72008"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18" name="正方形/長方形 17"/>
          <p:cNvSpPr/>
          <p:nvPr/>
        </p:nvSpPr>
        <p:spPr>
          <a:xfrm>
            <a:off x="4206366" y="3061204"/>
            <a:ext cx="72008"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19" name="正方形/長方形 18"/>
          <p:cNvSpPr/>
          <p:nvPr/>
        </p:nvSpPr>
        <p:spPr>
          <a:xfrm>
            <a:off x="4414974" y="2933232"/>
            <a:ext cx="1552364"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kumimoji="1" lang="ja-JP" altLang="en-US" sz="900" dirty="0" smtClean="0">
                <a:solidFill>
                  <a:srgbClr val="FF0000"/>
                </a:solidFill>
              </a:rPr>
              <a:t>▲▲町</a:t>
            </a:r>
            <a:r>
              <a:rPr kumimoji="1" lang="en-US" altLang="ja-JP" sz="900" dirty="0" smtClean="0">
                <a:solidFill>
                  <a:srgbClr val="FF0000"/>
                </a:solidFill>
              </a:rPr>
              <a:t>××</a:t>
            </a:r>
            <a:r>
              <a:rPr kumimoji="1" lang="ja-JP" altLang="en-US" sz="900" dirty="0" smtClean="0">
                <a:solidFill>
                  <a:srgbClr val="FF0000"/>
                </a:solidFill>
              </a:rPr>
              <a:t>丁目△△番地</a:t>
            </a:r>
            <a:endParaRPr kumimoji="1" lang="ja-JP" altLang="en-US" sz="900" dirty="0">
              <a:solidFill>
                <a:srgbClr val="FF0000"/>
              </a:solidFill>
            </a:endParaRPr>
          </a:p>
        </p:txBody>
      </p:sp>
      <p:sp>
        <p:nvSpPr>
          <p:cNvPr id="20" name="正方形/長方形 19"/>
          <p:cNvSpPr/>
          <p:nvPr/>
        </p:nvSpPr>
        <p:spPr>
          <a:xfrm>
            <a:off x="5400619" y="3097252"/>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111</a:t>
            </a:r>
            <a:endParaRPr kumimoji="1" lang="ja-JP" altLang="en-US" sz="600" dirty="0">
              <a:solidFill>
                <a:srgbClr val="FF0000"/>
              </a:solidFill>
            </a:endParaRPr>
          </a:p>
        </p:txBody>
      </p:sp>
      <p:sp>
        <p:nvSpPr>
          <p:cNvPr id="21" name="正方形/長方形 20"/>
          <p:cNvSpPr/>
          <p:nvPr/>
        </p:nvSpPr>
        <p:spPr>
          <a:xfrm>
            <a:off x="5734948" y="3097252"/>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222</a:t>
            </a:r>
            <a:endParaRPr kumimoji="1" lang="ja-JP" altLang="en-US" sz="600" dirty="0">
              <a:solidFill>
                <a:srgbClr val="FF0000"/>
              </a:solidFill>
            </a:endParaRPr>
          </a:p>
        </p:txBody>
      </p:sp>
      <p:sp>
        <p:nvSpPr>
          <p:cNvPr id="22" name="正方形/長方形 21"/>
          <p:cNvSpPr/>
          <p:nvPr/>
        </p:nvSpPr>
        <p:spPr>
          <a:xfrm>
            <a:off x="6030042" y="3097252"/>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3333</a:t>
            </a:r>
            <a:endParaRPr kumimoji="1" lang="ja-JP" altLang="en-US" sz="600" dirty="0">
              <a:solidFill>
                <a:srgbClr val="FF0000"/>
              </a:solidFill>
            </a:endParaRPr>
          </a:p>
        </p:txBody>
      </p:sp>
      <p:sp>
        <p:nvSpPr>
          <p:cNvPr id="23" name="正方形/長方形 22"/>
          <p:cNvSpPr/>
          <p:nvPr/>
        </p:nvSpPr>
        <p:spPr>
          <a:xfrm>
            <a:off x="1790232" y="3361512"/>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4" name="正方形/長方形 23"/>
          <p:cNvSpPr/>
          <p:nvPr/>
        </p:nvSpPr>
        <p:spPr>
          <a:xfrm>
            <a:off x="2726978" y="3410404"/>
            <a:ext cx="435930" cy="692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●●年金</a:t>
            </a:r>
            <a:endParaRPr kumimoji="1" lang="ja-JP" altLang="en-US" sz="500" dirty="0">
              <a:solidFill>
                <a:srgbClr val="FF0000"/>
              </a:solidFill>
            </a:endParaRPr>
          </a:p>
        </p:txBody>
      </p:sp>
      <p:sp>
        <p:nvSpPr>
          <p:cNvPr id="25" name="正方形/長方形 24"/>
          <p:cNvSpPr/>
          <p:nvPr/>
        </p:nvSpPr>
        <p:spPr>
          <a:xfrm>
            <a:off x="4547820" y="3585930"/>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6" name="正方形/長方形 25"/>
          <p:cNvSpPr/>
          <p:nvPr/>
        </p:nvSpPr>
        <p:spPr>
          <a:xfrm>
            <a:off x="2120256" y="5076056"/>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霞　一郎</a:t>
            </a:r>
            <a:endParaRPr kumimoji="1" lang="ja-JP" altLang="en-US" sz="900" dirty="0">
              <a:solidFill>
                <a:srgbClr val="FF0000"/>
              </a:solidFill>
            </a:endParaRPr>
          </a:p>
        </p:txBody>
      </p:sp>
      <p:sp>
        <p:nvSpPr>
          <p:cNvPr id="27" name="正方形/長方形 26"/>
          <p:cNvSpPr/>
          <p:nvPr/>
        </p:nvSpPr>
        <p:spPr>
          <a:xfrm>
            <a:off x="2120256" y="4932040"/>
            <a:ext cx="720080"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カスミ　イチロウ</a:t>
            </a:r>
            <a:endParaRPr kumimoji="1" lang="ja-JP" altLang="en-US" sz="500" dirty="0">
              <a:solidFill>
                <a:srgbClr val="FF0000"/>
              </a:solidFill>
            </a:endParaRPr>
          </a:p>
        </p:txBody>
      </p:sp>
      <p:sp>
        <p:nvSpPr>
          <p:cNvPr id="28" name="正方形/長方形 27"/>
          <p:cNvSpPr/>
          <p:nvPr/>
        </p:nvSpPr>
        <p:spPr>
          <a:xfrm>
            <a:off x="2120256" y="5386536"/>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霞　花子</a:t>
            </a:r>
            <a:endParaRPr kumimoji="1" lang="ja-JP" altLang="en-US" sz="900" dirty="0">
              <a:solidFill>
                <a:srgbClr val="FF0000"/>
              </a:solidFill>
            </a:endParaRPr>
          </a:p>
        </p:txBody>
      </p:sp>
      <p:sp>
        <p:nvSpPr>
          <p:cNvPr id="29" name="正方形/長方形 28"/>
          <p:cNvSpPr/>
          <p:nvPr/>
        </p:nvSpPr>
        <p:spPr>
          <a:xfrm>
            <a:off x="2120256" y="5292080"/>
            <a:ext cx="720080"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カスミ　ハナコ</a:t>
            </a:r>
            <a:endParaRPr kumimoji="1" lang="ja-JP" altLang="en-US" sz="500" dirty="0">
              <a:solidFill>
                <a:srgbClr val="FF0000"/>
              </a:solidFill>
            </a:endParaRPr>
          </a:p>
        </p:txBody>
      </p:sp>
      <p:sp>
        <p:nvSpPr>
          <p:cNvPr id="30" name="正方形/長方形 29"/>
          <p:cNvSpPr/>
          <p:nvPr/>
        </p:nvSpPr>
        <p:spPr>
          <a:xfrm>
            <a:off x="3056256" y="5004048"/>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子</a:t>
            </a:r>
            <a:endParaRPr kumimoji="1" lang="ja-JP" altLang="en-US" sz="900" dirty="0">
              <a:solidFill>
                <a:srgbClr val="FF0000"/>
              </a:solidFill>
            </a:endParaRPr>
          </a:p>
        </p:txBody>
      </p:sp>
      <p:sp>
        <p:nvSpPr>
          <p:cNvPr id="31" name="正方形/長方形 30"/>
          <p:cNvSpPr/>
          <p:nvPr/>
        </p:nvSpPr>
        <p:spPr>
          <a:xfrm>
            <a:off x="3380256" y="5004048"/>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男</a:t>
            </a:r>
            <a:endParaRPr kumimoji="1" lang="ja-JP" altLang="en-US" sz="900" dirty="0">
              <a:solidFill>
                <a:srgbClr val="FF0000"/>
              </a:solidFill>
            </a:endParaRPr>
          </a:p>
        </p:txBody>
      </p:sp>
      <p:sp>
        <p:nvSpPr>
          <p:cNvPr id="32" name="正方形/長方形 31"/>
          <p:cNvSpPr/>
          <p:nvPr/>
        </p:nvSpPr>
        <p:spPr>
          <a:xfrm>
            <a:off x="3056256" y="5355704"/>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子</a:t>
            </a:r>
            <a:endParaRPr kumimoji="1" lang="ja-JP" altLang="en-US" sz="900" dirty="0">
              <a:solidFill>
                <a:srgbClr val="FF0000"/>
              </a:solidFill>
            </a:endParaRPr>
          </a:p>
        </p:txBody>
      </p:sp>
      <p:sp>
        <p:nvSpPr>
          <p:cNvPr id="33" name="正方形/長方形 32"/>
          <p:cNvSpPr/>
          <p:nvPr/>
        </p:nvSpPr>
        <p:spPr>
          <a:xfrm>
            <a:off x="3380256" y="5364088"/>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女</a:t>
            </a:r>
            <a:endParaRPr kumimoji="1" lang="ja-JP" altLang="en-US" sz="900" dirty="0">
              <a:solidFill>
                <a:srgbClr val="FF0000"/>
              </a:solidFill>
            </a:endParaRPr>
          </a:p>
        </p:txBody>
      </p:sp>
      <p:sp>
        <p:nvSpPr>
          <p:cNvPr id="34" name="正方形/長方形 33"/>
          <p:cNvSpPr/>
          <p:nvPr/>
        </p:nvSpPr>
        <p:spPr>
          <a:xfrm>
            <a:off x="3661763" y="5004048"/>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有</a:t>
            </a:r>
            <a:endParaRPr kumimoji="1" lang="ja-JP" altLang="en-US" sz="900" dirty="0">
              <a:solidFill>
                <a:srgbClr val="FF0000"/>
              </a:solidFill>
            </a:endParaRPr>
          </a:p>
        </p:txBody>
      </p:sp>
      <p:sp>
        <p:nvSpPr>
          <p:cNvPr id="35" name="正方形/長方形 34"/>
          <p:cNvSpPr/>
          <p:nvPr/>
        </p:nvSpPr>
        <p:spPr>
          <a:xfrm>
            <a:off x="3668256" y="5364088"/>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無</a:t>
            </a:r>
            <a:endParaRPr kumimoji="1" lang="ja-JP" altLang="en-US" sz="900" dirty="0">
              <a:solidFill>
                <a:srgbClr val="FF0000"/>
              </a:solidFill>
            </a:endParaRPr>
          </a:p>
        </p:txBody>
      </p:sp>
      <p:sp>
        <p:nvSpPr>
          <p:cNvPr id="36" name="正方形/長方形 35"/>
          <p:cNvSpPr/>
          <p:nvPr/>
        </p:nvSpPr>
        <p:spPr>
          <a:xfrm>
            <a:off x="3922083" y="5004048"/>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平成</a:t>
            </a:r>
            <a:endParaRPr kumimoji="1" lang="ja-JP" altLang="en-US" sz="600" dirty="0">
              <a:solidFill>
                <a:srgbClr val="FF0000"/>
              </a:solidFill>
            </a:endParaRPr>
          </a:p>
        </p:txBody>
      </p:sp>
      <p:sp>
        <p:nvSpPr>
          <p:cNvPr id="37" name="正方形/長方形 36"/>
          <p:cNvSpPr/>
          <p:nvPr/>
        </p:nvSpPr>
        <p:spPr>
          <a:xfrm>
            <a:off x="3912046" y="5292080"/>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平成</a:t>
            </a:r>
            <a:endParaRPr kumimoji="1" lang="ja-JP" altLang="en-US" sz="600" dirty="0">
              <a:solidFill>
                <a:srgbClr val="FF0000"/>
              </a:solidFill>
            </a:endParaRPr>
          </a:p>
        </p:txBody>
      </p:sp>
      <p:sp>
        <p:nvSpPr>
          <p:cNvPr id="39" name="正方形/長方形 38"/>
          <p:cNvSpPr/>
          <p:nvPr/>
        </p:nvSpPr>
        <p:spPr>
          <a:xfrm>
            <a:off x="3875896" y="5135488"/>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16</a:t>
            </a:r>
            <a:endParaRPr kumimoji="1" lang="ja-JP" altLang="en-US" sz="600" dirty="0">
              <a:solidFill>
                <a:srgbClr val="FF0000"/>
              </a:solidFill>
            </a:endParaRPr>
          </a:p>
        </p:txBody>
      </p:sp>
      <p:sp>
        <p:nvSpPr>
          <p:cNvPr id="40" name="正方形/長方形 39"/>
          <p:cNvSpPr/>
          <p:nvPr/>
        </p:nvSpPr>
        <p:spPr>
          <a:xfrm>
            <a:off x="4154331" y="5135488"/>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12</a:t>
            </a:r>
            <a:endParaRPr kumimoji="1" lang="ja-JP" altLang="en-US" sz="600" dirty="0">
              <a:solidFill>
                <a:srgbClr val="FF0000"/>
              </a:solidFill>
            </a:endParaRPr>
          </a:p>
        </p:txBody>
      </p:sp>
      <p:sp>
        <p:nvSpPr>
          <p:cNvPr id="41" name="正方形/長方形 40"/>
          <p:cNvSpPr/>
          <p:nvPr/>
        </p:nvSpPr>
        <p:spPr>
          <a:xfrm>
            <a:off x="4439259" y="5135488"/>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a:t>
            </a:r>
            <a:endParaRPr kumimoji="1" lang="ja-JP" altLang="en-US" sz="600" dirty="0">
              <a:solidFill>
                <a:srgbClr val="FF0000"/>
              </a:solidFill>
            </a:endParaRPr>
          </a:p>
        </p:txBody>
      </p:sp>
      <p:sp>
        <p:nvSpPr>
          <p:cNvPr id="42" name="正方形/長方形 41"/>
          <p:cNvSpPr/>
          <p:nvPr/>
        </p:nvSpPr>
        <p:spPr>
          <a:xfrm>
            <a:off x="4845456" y="5004048"/>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dirty="0" smtClean="0">
                <a:solidFill>
                  <a:srgbClr val="FF0000"/>
                </a:solidFill>
              </a:rPr>
              <a:t>同居</a:t>
            </a:r>
            <a:endParaRPr kumimoji="1" lang="ja-JP" altLang="en-US" sz="700" dirty="0">
              <a:solidFill>
                <a:srgbClr val="FF0000"/>
              </a:solidFill>
            </a:endParaRPr>
          </a:p>
        </p:txBody>
      </p:sp>
      <p:sp>
        <p:nvSpPr>
          <p:cNvPr id="43" name="正方形/長方形 42"/>
          <p:cNvSpPr/>
          <p:nvPr/>
        </p:nvSpPr>
        <p:spPr>
          <a:xfrm>
            <a:off x="4845456" y="5364088"/>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dirty="0" smtClean="0">
                <a:solidFill>
                  <a:srgbClr val="FF0000"/>
                </a:solidFill>
              </a:rPr>
              <a:t>別居</a:t>
            </a:r>
            <a:endParaRPr kumimoji="1" lang="ja-JP" altLang="en-US" sz="700" dirty="0">
              <a:solidFill>
                <a:srgbClr val="FF0000"/>
              </a:solidFill>
            </a:endParaRPr>
          </a:p>
        </p:txBody>
      </p:sp>
      <p:sp>
        <p:nvSpPr>
          <p:cNvPr id="44" name="正方形/長方形 43"/>
          <p:cNvSpPr/>
          <p:nvPr/>
        </p:nvSpPr>
        <p:spPr>
          <a:xfrm>
            <a:off x="3875896" y="5436096"/>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18</a:t>
            </a:r>
            <a:endParaRPr kumimoji="1" lang="ja-JP" altLang="en-US" sz="600" dirty="0">
              <a:solidFill>
                <a:srgbClr val="FF0000"/>
              </a:solidFill>
            </a:endParaRPr>
          </a:p>
        </p:txBody>
      </p:sp>
      <p:sp>
        <p:nvSpPr>
          <p:cNvPr id="45" name="正方形/長方形 44"/>
          <p:cNvSpPr/>
          <p:nvPr/>
        </p:nvSpPr>
        <p:spPr>
          <a:xfrm>
            <a:off x="4972980" y="5364088"/>
            <a:ext cx="1552364"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kumimoji="1" lang="ja-JP" altLang="en-US" sz="800" dirty="0" smtClean="0">
                <a:solidFill>
                  <a:srgbClr val="FF0000"/>
                </a:solidFill>
              </a:rPr>
              <a:t>■■市△△丁目□□番地</a:t>
            </a:r>
            <a:endParaRPr kumimoji="1" lang="ja-JP" altLang="en-US" sz="800" dirty="0">
              <a:solidFill>
                <a:srgbClr val="FF0000"/>
              </a:solidFill>
            </a:endParaRPr>
          </a:p>
        </p:txBody>
      </p:sp>
      <p:sp>
        <p:nvSpPr>
          <p:cNvPr id="47" name="正方形/長方形 46"/>
          <p:cNvSpPr/>
          <p:nvPr/>
        </p:nvSpPr>
        <p:spPr>
          <a:xfrm>
            <a:off x="4160778" y="5436096"/>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a:solidFill>
                  <a:srgbClr val="FF0000"/>
                </a:solidFill>
              </a:rPr>
              <a:t>8</a:t>
            </a:r>
            <a:endParaRPr kumimoji="1" lang="ja-JP" altLang="en-US" sz="600" dirty="0">
              <a:solidFill>
                <a:srgbClr val="FF0000"/>
              </a:solidFill>
            </a:endParaRPr>
          </a:p>
        </p:txBody>
      </p:sp>
      <p:sp>
        <p:nvSpPr>
          <p:cNvPr id="48" name="正方形/長方形 47"/>
          <p:cNvSpPr/>
          <p:nvPr/>
        </p:nvSpPr>
        <p:spPr>
          <a:xfrm>
            <a:off x="4443867" y="5436096"/>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a:t>
            </a:r>
            <a:endParaRPr kumimoji="1" lang="ja-JP" altLang="en-US" sz="600" dirty="0">
              <a:solidFill>
                <a:srgbClr val="FF0000"/>
              </a:solidFill>
            </a:endParaRPr>
          </a:p>
        </p:txBody>
      </p:sp>
      <p:sp>
        <p:nvSpPr>
          <p:cNvPr id="49" name="正方形/長方形 48"/>
          <p:cNvSpPr/>
          <p:nvPr/>
        </p:nvSpPr>
        <p:spPr>
          <a:xfrm>
            <a:off x="2513368" y="8037184"/>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霞　夏子</a:t>
            </a:r>
            <a:endParaRPr kumimoji="1" lang="ja-JP" altLang="en-US" sz="900" dirty="0">
              <a:solidFill>
                <a:srgbClr val="FF0000"/>
              </a:solidFill>
            </a:endParaRPr>
          </a:p>
        </p:txBody>
      </p:sp>
      <p:sp>
        <p:nvSpPr>
          <p:cNvPr id="50" name="楕円 49"/>
          <p:cNvSpPr/>
          <p:nvPr/>
        </p:nvSpPr>
        <p:spPr>
          <a:xfrm>
            <a:off x="3645024" y="8028384"/>
            <a:ext cx="67816" cy="72008"/>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51786" y="496086"/>
            <a:ext cx="1432998" cy="60523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申請時点の住所地の市区町村名を記入してください。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3" name="角丸四角形 52"/>
          <p:cNvSpPr/>
          <p:nvPr/>
        </p:nvSpPr>
        <p:spPr>
          <a:xfrm>
            <a:off x="85033" y="2195736"/>
            <a:ext cx="1399752"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給付金の申請をされる方（児童扶養手当の支給要件に該当する方）のお名前を記入してください。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4" name="角丸四角形 53"/>
          <p:cNvSpPr/>
          <p:nvPr/>
        </p:nvSpPr>
        <p:spPr>
          <a:xfrm>
            <a:off x="44625" y="4095240"/>
            <a:ext cx="1431534" cy="2244723"/>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申請時点の児童扶養手当の支給要件に該当する（給付金の対象となる）お子さんのお名前を記入してください。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endParaRPr kumimoji="1" lang="en-US" altLang="ja-JP" sz="900" dirty="0" smtClean="0">
              <a:solidFill>
                <a:srgbClr val="FF0000"/>
              </a:solidFill>
              <a:latin typeface="Meiryo UI" panose="020B0604030504040204" pitchFamily="50" charset="-128"/>
              <a:ea typeface="Meiryo UI" panose="020B0604030504040204" pitchFamily="50" charset="-128"/>
            </a:endParaRPr>
          </a:p>
          <a:p>
            <a:r>
              <a:rPr kumimoji="1" lang="en-US" altLang="ja-JP" sz="900" dirty="0" smtClean="0">
                <a:solidFill>
                  <a:srgbClr val="FF0000"/>
                </a:solidFill>
                <a:latin typeface="Meiryo UI" panose="020B0604030504040204" pitchFamily="50" charset="-128"/>
                <a:ea typeface="Meiryo UI" panose="020B0604030504040204" pitchFamily="50" charset="-128"/>
              </a:rPr>
              <a:t>※18</a:t>
            </a:r>
            <a:r>
              <a:rPr kumimoji="1" lang="ja-JP" altLang="en-US" sz="900" dirty="0" smtClean="0">
                <a:solidFill>
                  <a:srgbClr val="FF0000"/>
                </a:solidFill>
                <a:latin typeface="Meiryo UI" panose="020B0604030504040204" pitchFamily="50" charset="-128"/>
                <a:ea typeface="Meiryo UI" panose="020B0604030504040204" pitchFamily="50" charset="-128"/>
              </a:rPr>
              <a:t>歳到達後最初の３月</a:t>
            </a:r>
            <a:r>
              <a:rPr kumimoji="1" lang="en-US" altLang="ja-JP" sz="900" dirty="0" smtClean="0">
                <a:solidFill>
                  <a:srgbClr val="FF0000"/>
                </a:solidFill>
                <a:latin typeface="Meiryo UI" panose="020B0604030504040204" pitchFamily="50" charset="-128"/>
                <a:ea typeface="Meiryo UI" panose="020B0604030504040204" pitchFamily="50" charset="-128"/>
              </a:rPr>
              <a:t>31</a:t>
            </a:r>
            <a:r>
              <a:rPr kumimoji="1" lang="ja-JP" altLang="en-US" sz="900" dirty="0" smtClean="0">
                <a:solidFill>
                  <a:srgbClr val="FF0000"/>
                </a:solidFill>
                <a:latin typeface="Meiryo UI" panose="020B0604030504040204" pitchFamily="50" charset="-128"/>
                <a:ea typeface="Meiryo UI" panose="020B0604030504040204" pitchFamily="50" charset="-128"/>
              </a:rPr>
              <a:t>日を経過しているお子さん（障害の状態にあるお子さんは</a:t>
            </a:r>
            <a:r>
              <a:rPr kumimoji="1" lang="en-US" altLang="ja-JP" sz="900" dirty="0" smtClean="0">
                <a:solidFill>
                  <a:srgbClr val="FF0000"/>
                </a:solidFill>
                <a:latin typeface="Meiryo UI" panose="020B0604030504040204" pitchFamily="50" charset="-128"/>
                <a:ea typeface="Meiryo UI" panose="020B0604030504040204" pitchFamily="50" charset="-128"/>
              </a:rPr>
              <a:t>20</a:t>
            </a:r>
            <a:r>
              <a:rPr kumimoji="1" lang="ja-JP" altLang="en-US" sz="900" dirty="0" smtClean="0">
                <a:solidFill>
                  <a:srgbClr val="FF0000"/>
                </a:solidFill>
                <a:latin typeface="Meiryo UI" panose="020B0604030504040204" pitchFamily="50" charset="-128"/>
                <a:ea typeface="Meiryo UI" panose="020B0604030504040204" pitchFamily="50" charset="-128"/>
              </a:rPr>
              <a:t>歳以上の</a:t>
            </a:r>
            <a:r>
              <a:rPr lang="ja-JP" altLang="en-US" sz="900" dirty="0" smtClean="0">
                <a:solidFill>
                  <a:srgbClr val="FF0000"/>
                </a:solidFill>
                <a:latin typeface="Meiryo UI" panose="020B0604030504040204" pitchFamily="50" charset="-128"/>
                <a:ea typeface="Meiryo UI" panose="020B0604030504040204" pitchFamily="50" charset="-128"/>
              </a:rPr>
              <a:t>お子さん）は対象外となりますので記入しないでください。</a:t>
            </a:r>
            <a:endParaRPr kumimoji="1" lang="en-US" altLang="ja-JP" sz="900" dirty="0" smtClean="0">
              <a:solidFill>
                <a:srgbClr val="FF0000"/>
              </a:solidFill>
              <a:latin typeface="Meiryo UI" panose="020B0604030504040204" pitchFamily="50" charset="-128"/>
              <a:ea typeface="Meiryo UI" panose="020B0604030504040204" pitchFamily="50" charset="-128"/>
            </a:endParaRPr>
          </a:p>
          <a:p>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6" name="角丸四角形 55"/>
          <p:cNvSpPr/>
          <p:nvPr/>
        </p:nvSpPr>
        <p:spPr>
          <a:xfrm>
            <a:off x="44624" y="7164287"/>
            <a:ext cx="1431535" cy="142689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同居する配偶者又は申請者と生計を同じくする（養育者の場合はその方の生計を維持している）扶養義務者がいらっしゃる場合はお名前を記入してください。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cxnSp>
        <p:nvCxnSpPr>
          <p:cNvPr id="38" name="直線矢印コネクタ 37"/>
          <p:cNvCxnSpPr>
            <a:stCxn id="53" idx="3"/>
          </p:cNvCxnSpPr>
          <p:nvPr/>
        </p:nvCxnSpPr>
        <p:spPr>
          <a:xfrm>
            <a:off x="1484785" y="2656646"/>
            <a:ext cx="711336" cy="291256"/>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a:off x="1190812" y="1101323"/>
            <a:ext cx="952880" cy="606219"/>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p:nvPr/>
        </p:nvCxnSpPr>
        <p:spPr>
          <a:xfrm>
            <a:off x="1464312" y="5025061"/>
            <a:ext cx="593404" cy="291256"/>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stCxn id="56" idx="3"/>
          </p:cNvCxnSpPr>
          <p:nvPr/>
        </p:nvCxnSpPr>
        <p:spPr>
          <a:xfrm>
            <a:off x="1476159" y="7812360"/>
            <a:ext cx="337539" cy="165245"/>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961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554450" y="462519"/>
            <a:ext cx="5303550" cy="8645985"/>
          </a:xfrm>
          <a:prstGeom prst="rect">
            <a:avLst/>
          </a:prstGeom>
        </p:spPr>
      </p:pic>
      <p:sp>
        <p:nvSpPr>
          <p:cNvPr id="3" name="正方形/長方形 2"/>
          <p:cNvSpPr/>
          <p:nvPr/>
        </p:nvSpPr>
        <p:spPr>
          <a:xfrm>
            <a:off x="1885964" y="2015736"/>
            <a:ext cx="18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1000" dirty="0" smtClean="0">
                <a:solidFill>
                  <a:srgbClr val="FF0000"/>
                </a:solidFill>
              </a:rPr>
              <a:t>✓</a:t>
            </a:r>
            <a:endParaRPr kumimoji="1" lang="ja-JP" altLang="en-US" sz="1000" dirty="0">
              <a:solidFill>
                <a:srgbClr val="FF0000"/>
              </a:solidFill>
            </a:endParaRPr>
          </a:p>
        </p:txBody>
      </p:sp>
      <p:sp>
        <p:nvSpPr>
          <p:cNvPr id="5" name="正方形/長方形 4"/>
          <p:cNvSpPr/>
          <p:nvPr/>
        </p:nvSpPr>
        <p:spPr>
          <a:xfrm>
            <a:off x="1734824" y="4211960"/>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6" name="正方形/長方形 5"/>
          <p:cNvSpPr/>
          <p:nvPr/>
        </p:nvSpPr>
        <p:spPr>
          <a:xfrm>
            <a:off x="2047200" y="5004048"/>
            <a:ext cx="50405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　○　</a:t>
            </a:r>
            <a:endParaRPr kumimoji="1" lang="ja-JP" altLang="en-US" sz="900" dirty="0">
              <a:solidFill>
                <a:srgbClr val="FF0000"/>
              </a:solidFill>
            </a:endParaRPr>
          </a:p>
        </p:txBody>
      </p:sp>
      <p:sp>
        <p:nvSpPr>
          <p:cNvPr id="7" name="正方形/長方形 6"/>
          <p:cNvSpPr/>
          <p:nvPr/>
        </p:nvSpPr>
        <p:spPr>
          <a:xfrm>
            <a:off x="2279552" y="5220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8" name="正方形/長方形 7"/>
          <p:cNvSpPr/>
          <p:nvPr/>
        </p:nvSpPr>
        <p:spPr>
          <a:xfrm>
            <a:off x="2376752" y="5220072"/>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9" name="正方形/長方形 8"/>
          <p:cNvSpPr/>
          <p:nvPr/>
        </p:nvSpPr>
        <p:spPr>
          <a:xfrm>
            <a:off x="2481152" y="5220072"/>
            <a:ext cx="61913" cy="625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0" name="正方形/長方形 9"/>
          <p:cNvSpPr/>
          <p:nvPr/>
        </p:nvSpPr>
        <p:spPr>
          <a:xfrm>
            <a:off x="2578352" y="5220072"/>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1" name="正方形/長方形 10"/>
          <p:cNvSpPr/>
          <p:nvPr/>
        </p:nvSpPr>
        <p:spPr>
          <a:xfrm>
            <a:off x="2686352" y="493204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　</a:t>
            </a:r>
            <a:endParaRPr kumimoji="1" lang="ja-JP" altLang="en-US" sz="500" dirty="0">
              <a:solidFill>
                <a:srgbClr val="FF0000"/>
              </a:solidFill>
            </a:endParaRPr>
          </a:p>
        </p:txBody>
      </p:sp>
      <p:sp>
        <p:nvSpPr>
          <p:cNvPr id="12" name="正方形/長方形 11"/>
          <p:cNvSpPr/>
          <p:nvPr/>
        </p:nvSpPr>
        <p:spPr>
          <a:xfrm>
            <a:off x="3575552" y="5220072"/>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3" name="正方形/長方形 12"/>
          <p:cNvSpPr/>
          <p:nvPr/>
        </p:nvSpPr>
        <p:spPr>
          <a:xfrm>
            <a:off x="3676352" y="5220072"/>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4" name="正方形/長方形 13"/>
          <p:cNvSpPr/>
          <p:nvPr/>
        </p:nvSpPr>
        <p:spPr>
          <a:xfrm>
            <a:off x="3775400" y="5220072"/>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5" name="正方形/長方形 14"/>
          <p:cNvSpPr/>
          <p:nvPr/>
        </p:nvSpPr>
        <p:spPr>
          <a:xfrm>
            <a:off x="3208296" y="5004048"/>
            <a:ext cx="50405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　○　</a:t>
            </a:r>
            <a:endParaRPr kumimoji="1" lang="ja-JP" altLang="en-US" sz="900" dirty="0">
              <a:solidFill>
                <a:srgbClr val="FF0000"/>
              </a:solidFill>
            </a:endParaRPr>
          </a:p>
        </p:txBody>
      </p:sp>
      <p:sp>
        <p:nvSpPr>
          <p:cNvPr id="16" name="正方形/長方形 15"/>
          <p:cNvSpPr/>
          <p:nvPr/>
        </p:nvSpPr>
        <p:spPr>
          <a:xfrm>
            <a:off x="3919408" y="5004048"/>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　</a:t>
            </a:r>
            <a:endParaRPr kumimoji="1" lang="ja-JP" altLang="en-US" sz="500" dirty="0">
              <a:solidFill>
                <a:srgbClr val="FF0000"/>
              </a:solidFill>
            </a:endParaRPr>
          </a:p>
        </p:txBody>
      </p:sp>
      <p:sp>
        <p:nvSpPr>
          <p:cNvPr id="18" name="正方形/長方形 17"/>
          <p:cNvSpPr/>
          <p:nvPr/>
        </p:nvSpPr>
        <p:spPr>
          <a:xfrm>
            <a:off x="4180352" y="5076056"/>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9" name="正方形/長方形 18"/>
          <p:cNvSpPr/>
          <p:nvPr/>
        </p:nvSpPr>
        <p:spPr>
          <a:xfrm>
            <a:off x="4281152" y="5076056"/>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0" name="正方形/長方形 19"/>
          <p:cNvSpPr/>
          <p:nvPr/>
        </p:nvSpPr>
        <p:spPr>
          <a:xfrm>
            <a:off x="4378352" y="5076056"/>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1" name="正方形/長方形 20"/>
          <p:cNvSpPr/>
          <p:nvPr/>
        </p:nvSpPr>
        <p:spPr>
          <a:xfrm>
            <a:off x="4486352" y="5076056"/>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2" name="正方形/長方形 21"/>
          <p:cNvSpPr/>
          <p:nvPr/>
        </p:nvSpPr>
        <p:spPr>
          <a:xfrm>
            <a:off x="4576352" y="5076056"/>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3" name="正方形/長方形 22"/>
          <p:cNvSpPr/>
          <p:nvPr/>
        </p:nvSpPr>
        <p:spPr>
          <a:xfrm>
            <a:off x="4684352" y="5076056"/>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4" name="正方形/長方形 23"/>
          <p:cNvSpPr/>
          <p:nvPr/>
        </p:nvSpPr>
        <p:spPr>
          <a:xfrm>
            <a:off x="4785152" y="5076056"/>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5" name="正方形/長方形 24"/>
          <p:cNvSpPr/>
          <p:nvPr/>
        </p:nvSpPr>
        <p:spPr>
          <a:xfrm>
            <a:off x="5281912" y="5098504"/>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カスミ　タロウ</a:t>
            </a:r>
            <a:endParaRPr kumimoji="1" lang="ja-JP" altLang="en-US" sz="900" dirty="0">
              <a:solidFill>
                <a:srgbClr val="FF0000"/>
              </a:solidFill>
            </a:endParaRPr>
          </a:p>
        </p:txBody>
      </p:sp>
      <p:grpSp>
        <p:nvGrpSpPr>
          <p:cNvPr id="17" name="グループ化 16"/>
          <p:cNvGrpSpPr/>
          <p:nvPr/>
        </p:nvGrpSpPr>
        <p:grpSpPr>
          <a:xfrm>
            <a:off x="1746252" y="6743672"/>
            <a:ext cx="160036" cy="2109968"/>
            <a:chOff x="1722000" y="7270032"/>
            <a:chExt cx="168016" cy="1630404"/>
          </a:xfrm>
        </p:grpSpPr>
        <p:sp>
          <p:nvSpPr>
            <p:cNvPr id="26" name="正方形/長方形 25"/>
            <p:cNvSpPr/>
            <p:nvPr/>
          </p:nvSpPr>
          <p:spPr>
            <a:xfrm>
              <a:off x="1734000" y="7270032"/>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7" name="正方形/長方形 26"/>
            <p:cNvSpPr/>
            <p:nvPr/>
          </p:nvSpPr>
          <p:spPr>
            <a:xfrm>
              <a:off x="1722000" y="7537198"/>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8" name="正方形/長方形 27"/>
            <p:cNvSpPr/>
            <p:nvPr/>
          </p:nvSpPr>
          <p:spPr>
            <a:xfrm>
              <a:off x="1722000" y="7792222"/>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9" name="正方形/長方形 28"/>
            <p:cNvSpPr/>
            <p:nvPr/>
          </p:nvSpPr>
          <p:spPr>
            <a:xfrm>
              <a:off x="1729164" y="8015594"/>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30" name="正方形/長方形 29"/>
            <p:cNvSpPr/>
            <p:nvPr/>
          </p:nvSpPr>
          <p:spPr>
            <a:xfrm>
              <a:off x="1746000" y="8273670"/>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31" name="正方形/長方形 30"/>
            <p:cNvSpPr/>
            <p:nvPr/>
          </p:nvSpPr>
          <p:spPr>
            <a:xfrm>
              <a:off x="1746000" y="8538385"/>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32" name="正方形/長方形 31"/>
            <p:cNvSpPr/>
            <p:nvPr/>
          </p:nvSpPr>
          <p:spPr>
            <a:xfrm>
              <a:off x="1746000" y="8748036"/>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grpSp>
      <p:sp>
        <p:nvSpPr>
          <p:cNvPr id="33" name="角丸四角形 32"/>
          <p:cNvSpPr/>
          <p:nvPr/>
        </p:nvSpPr>
        <p:spPr>
          <a:xfrm>
            <a:off x="23396" y="1115616"/>
            <a:ext cx="1517685" cy="1296144"/>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児童扶養手当の支給要件について、該当する要件にチェックを入れてください。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どの要件に該当するか判断がつかない場合はお問い合わせください。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p:txBody>
      </p:sp>
      <p:sp>
        <p:nvSpPr>
          <p:cNvPr id="34" name="角丸四角形 33"/>
          <p:cNvSpPr/>
          <p:nvPr/>
        </p:nvSpPr>
        <p:spPr>
          <a:xfrm>
            <a:off x="30220" y="3023370"/>
            <a:ext cx="1517685" cy="1476622"/>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受取方法は、原則としてアにチェックを入れてください。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金融機関の口座情報を記入した上で、振込先金融機関口座確認書類（通帳の写し等）を添付してください。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p:txBody>
      </p:sp>
      <p:sp>
        <p:nvSpPr>
          <p:cNvPr id="35" name="角丸四角形 34"/>
          <p:cNvSpPr/>
          <p:nvPr/>
        </p:nvSpPr>
        <p:spPr>
          <a:xfrm>
            <a:off x="30220" y="5004048"/>
            <a:ext cx="1517685" cy="1110862"/>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受取方法のうち、イの現金による支給は、金融機関の口座がない方、金融機関から著しく離れた場所に住んでいる方などに限られます。</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p:txBody>
      </p:sp>
      <p:sp>
        <p:nvSpPr>
          <p:cNvPr id="36" name="角丸四角形 35"/>
          <p:cNvSpPr/>
          <p:nvPr/>
        </p:nvSpPr>
        <p:spPr>
          <a:xfrm>
            <a:off x="22377" y="7768445"/>
            <a:ext cx="1517685" cy="608955"/>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誓約・同意事項をご確認の上、各項目にチェックを入れてください。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p:txBody>
      </p:sp>
      <p:cxnSp>
        <p:nvCxnSpPr>
          <p:cNvPr id="37" name="直線矢印コネクタ 36"/>
          <p:cNvCxnSpPr>
            <a:stCxn id="33" idx="3"/>
          </p:cNvCxnSpPr>
          <p:nvPr/>
        </p:nvCxnSpPr>
        <p:spPr>
          <a:xfrm>
            <a:off x="1541081" y="1763688"/>
            <a:ext cx="230283" cy="206923"/>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a:off x="1553494" y="3840600"/>
            <a:ext cx="169481" cy="362214"/>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1553494" y="5402288"/>
            <a:ext cx="169481" cy="266278"/>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V="1">
            <a:off x="1102405" y="7388696"/>
            <a:ext cx="522181" cy="362643"/>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2521536" y="819200"/>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２</a:t>
            </a:r>
            <a:endParaRPr kumimoji="1" lang="ja-JP" altLang="en-US" sz="900" dirty="0">
              <a:solidFill>
                <a:srgbClr val="FF0000"/>
              </a:solidFill>
            </a:endParaRPr>
          </a:p>
        </p:txBody>
      </p:sp>
      <p:sp>
        <p:nvSpPr>
          <p:cNvPr id="42" name="正方形/長方形 41"/>
          <p:cNvSpPr/>
          <p:nvPr/>
        </p:nvSpPr>
        <p:spPr>
          <a:xfrm>
            <a:off x="3892548" y="819200"/>
            <a:ext cx="629804"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１００，０００</a:t>
            </a:r>
            <a:endParaRPr kumimoji="1" lang="ja-JP" altLang="en-US" sz="900" dirty="0">
              <a:solidFill>
                <a:srgbClr val="FF0000"/>
              </a:solidFill>
            </a:endParaRPr>
          </a:p>
        </p:txBody>
      </p:sp>
      <p:sp>
        <p:nvSpPr>
          <p:cNvPr id="44" name="角丸四角形 43"/>
          <p:cNvSpPr/>
          <p:nvPr/>
        </p:nvSpPr>
        <p:spPr>
          <a:xfrm>
            <a:off x="30220" y="107504"/>
            <a:ext cx="1517685"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給付金の対象児童の数を記入してください。対象児童の数は「２．監護等児童」に記入された児童の数になります。</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cxnSp>
        <p:nvCxnSpPr>
          <p:cNvPr id="45" name="直線矢印コネクタ 44"/>
          <p:cNvCxnSpPr/>
          <p:nvPr/>
        </p:nvCxnSpPr>
        <p:spPr>
          <a:xfrm>
            <a:off x="1549404" y="693455"/>
            <a:ext cx="899348" cy="62121"/>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1753076" y="6507832"/>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Tree>
    <p:extLst>
      <p:ext uri="{BB962C8B-B14F-4D97-AF65-F5344CB8AC3E}">
        <p14:creationId xmlns:p14="http://schemas.microsoft.com/office/powerpoint/2010/main" val="16478032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840</TotalTime>
  <Words>891</Words>
  <Application>Microsoft Office PowerPoint</Application>
  <PresentationFormat>画面に合わせる (4:3)</PresentationFormat>
  <Paragraphs>172</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野田 優也(noda-yuuya)</dc:creator>
  <cp:lastModifiedBy>村野 拓也(murano-takuya)</cp:lastModifiedBy>
  <cp:revision>84</cp:revision>
  <dcterms:created xsi:type="dcterms:W3CDTF">2019-02-26T08:46:53Z</dcterms:created>
  <dcterms:modified xsi:type="dcterms:W3CDTF">2022-04-25T11:49:37Z</dcterms:modified>
</cp:coreProperties>
</file>